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717" r:id="rId3"/>
    <p:sldId id="718" r:id="rId4"/>
    <p:sldId id="719" r:id="rId5"/>
    <p:sldId id="720" r:id="rId6"/>
    <p:sldId id="721" r:id="rId7"/>
    <p:sldId id="722" r:id="rId8"/>
    <p:sldId id="723" r:id="rId9"/>
    <p:sldId id="724" r:id="rId10"/>
    <p:sldId id="725" r:id="rId11"/>
    <p:sldId id="726" r:id="rId12"/>
    <p:sldId id="727" r:id="rId13"/>
    <p:sldId id="728" r:id="rId14"/>
    <p:sldId id="729" r:id="rId15"/>
    <p:sldId id="730" r:id="rId16"/>
    <p:sldId id="731" r:id="rId17"/>
    <p:sldId id="766" r:id="rId18"/>
    <p:sldId id="732" r:id="rId19"/>
    <p:sldId id="733" r:id="rId20"/>
    <p:sldId id="734" r:id="rId21"/>
    <p:sldId id="735" r:id="rId22"/>
    <p:sldId id="736" r:id="rId23"/>
    <p:sldId id="737" r:id="rId24"/>
    <p:sldId id="738" r:id="rId25"/>
    <p:sldId id="739" r:id="rId26"/>
    <p:sldId id="740" r:id="rId27"/>
    <p:sldId id="741" r:id="rId28"/>
    <p:sldId id="742" r:id="rId29"/>
    <p:sldId id="743" r:id="rId30"/>
    <p:sldId id="744" r:id="rId31"/>
    <p:sldId id="745" r:id="rId32"/>
    <p:sldId id="746" r:id="rId33"/>
    <p:sldId id="747" r:id="rId34"/>
    <p:sldId id="748" r:id="rId35"/>
    <p:sldId id="749" r:id="rId36"/>
    <p:sldId id="750" r:id="rId37"/>
    <p:sldId id="751" r:id="rId38"/>
    <p:sldId id="752" r:id="rId39"/>
    <p:sldId id="753" r:id="rId40"/>
    <p:sldId id="754" r:id="rId41"/>
    <p:sldId id="767" r:id="rId42"/>
    <p:sldId id="755" r:id="rId43"/>
    <p:sldId id="757" r:id="rId44"/>
    <p:sldId id="765" r:id="rId45"/>
    <p:sldId id="758" r:id="rId46"/>
    <p:sldId id="759" r:id="rId47"/>
    <p:sldId id="756" r:id="rId48"/>
    <p:sldId id="26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00FF"/>
    <a:srgbClr val="FF00FF"/>
    <a:srgbClr val="FFFF00"/>
    <a:srgbClr val="272827"/>
    <a:srgbClr val="D95151"/>
    <a:srgbClr val="FF0000"/>
    <a:srgbClr val="E6D2D2"/>
    <a:srgbClr val="00FF0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 autoAdjust="0"/>
    <p:restoredTop sz="94660"/>
  </p:normalViewPr>
  <p:slideViewPr>
    <p:cSldViewPr>
      <p:cViewPr varScale="1">
        <p:scale>
          <a:sx n="103" d="100"/>
          <a:sy n="103" d="100"/>
        </p:scale>
        <p:origin x="51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7343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6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9717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0417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3858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12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7667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02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2682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893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727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8213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5132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777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62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622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22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5222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5374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0946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0116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391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426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3717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75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777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8344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923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8955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0990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055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765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91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996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2035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78849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420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9582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9244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70153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9315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2526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42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4389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371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5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17.04.2024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170.png"/><Relationship Id="rId5" Type="http://schemas.openxmlformats.org/officeDocument/2006/relationships/image" Target="../media/image31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3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39.emf"/><Relationship Id="rId3" Type="http://schemas.openxmlformats.org/officeDocument/2006/relationships/image" Target="../media/image2.png"/><Relationship Id="rId21" Type="http://schemas.openxmlformats.org/officeDocument/2006/relationships/image" Target="../media/image42.emf"/><Relationship Id="rId12" Type="http://schemas.openxmlformats.org/officeDocument/2006/relationships/image" Target="../media/image320.png"/><Relationship Id="rId17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emf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10.png"/><Relationship Id="rId15" Type="http://schemas.openxmlformats.org/officeDocument/2006/relationships/image" Target="../media/image36.emf"/><Relationship Id="rId23" Type="http://schemas.openxmlformats.org/officeDocument/2006/relationships/image" Target="../media/image44.png"/><Relationship Id="rId10" Type="http://schemas.openxmlformats.org/officeDocument/2006/relationships/image" Target="../media/image300.png"/><Relationship Id="rId19" Type="http://schemas.openxmlformats.org/officeDocument/2006/relationships/image" Target="../media/image40.emf"/><Relationship Id="rId4" Type="http://schemas.openxmlformats.org/officeDocument/2006/relationships/image" Target="../media/image35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Relationship Id="rId22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2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emf"/><Relationship Id="rId5" Type="http://schemas.openxmlformats.org/officeDocument/2006/relationships/image" Target="../media/image260.png"/><Relationship Id="rId10" Type="http://schemas.openxmlformats.org/officeDocument/2006/relationships/image" Target="../media/image49.emf"/><Relationship Id="rId4" Type="http://schemas.openxmlformats.org/officeDocument/2006/relationships/image" Target="../media/image250.png"/><Relationship Id="rId9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7.emf"/><Relationship Id="rId1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38.emf"/><Relationship Id="rId12" Type="http://schemas.openxmlformats.org/officeDocument/2006/relationships/image" Target="../media/image42.emf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emf"/><Relationship Id="rId11" Type="http://schemas.openxmlformats.org/officeDocument/2006/relationships/image" Target="../media/image39.emf"/><Relationship Id="rId5" Type="http://schemas.openxmlformats.org/officeDocument/2006/relationships/image" Target="../media/image51.png"/><Relationship Id="rId15" Type="http://schemas.openxmlformats.org/officeDocument/2006/relationships/image" Target="../media/image40.emf"/><Relationship Id="rId10" Type="http://schemas.openxmlformats.org/officeDocument/2006/relationships/image" Target="../media/image53.png"/><Relationship Id="rId19" Type="http://schemas.openxmlformats.org/officeDocument/2006/relationships/image" Target="../media/image48.emf"/><Relationship Id="rId4" Type="http://schemas.openxmlformats.org/officeDocument/2006/relationships/image" Target="../media/image50.png"/><Relationship Id="rId9" Type="http://schemas.openxmlformats.org/officeDocument/2006/relationships/image" Target="../media/image52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5.png"/><Relationship Id="rId26" Type="http://schemas.openxmlformats.org/officeDocument/2006/relationships/image" Target="../media/image70.png"/><Relationship Id="rId39" Type="http://schemas.openxmlformats.org/officeDocument/2006/relationships/image" Target="../media/image43.emf"/><Relationship Id="rId21" Type="http://schemas.openxmlformats.org/officeDocument/2006/relationships/image" Target="../media/image650.png"/><Relationship Id="rId34" Type="http://schemas.openxmlformats.org/officeDocument/2006/relationships/image" Target="../media/image75.emf"/><Relationship Id="rId42" Type="http://schemas.openxmlformats.org/officeDocument/2006/relationships/image" Target="../media/image80.emf"/><Relationship Id="rId47" Type="http://schemas.openxmlformats.org/officeDocument/2006/relationships/image" Target="../media/image84.emf"/><Relationship Id="rId50" Type="http://schemas.openxmlformats.org/officeDocument/2006/relationships/image" Target="../media/image87.emf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0.png"/><Relationship Id="rId29" Type="http://schemas.openxmlformats.org/officeDocument/2006/relationships/image" Target="../media/image39.emf"/><Relationship Id="rId11" Type="http://schemas.openxmlformats.org/officeDocument/2006/relationships/image" Target="../media/image61.png"/><Relationship Id="rId24" Type="http://schemas.openxmlformats.org/officeDocument/2006/relationships/image" Target="../media/image68.png"/><Relationship Id="rId32" Type="http://schemas.openxmlformats.org/officeDocument/2006/relationships/image" Target="../media/image73.emf"/><Relationship Id="rId37" Type="http://schemas.openxmlformats.org/officeDocument/2006/relationships/image" Target="../media/image41.emf"/><Relationship Id="rId40" Type="http://schemas.openxmlformats.org/officeDocument/2006/relationships/image" Target="../media/image78.emf"/><Relationship Id="rId45" Type="http://schemas.openxmlformats.org/officeDocument/2006/relationships/image" Target="../media/image83.emf"/><Relationship Id="rId5" Type="http://schemas.openxmlformats.org/officeDocument/2006/relationships/image" Target="../media/image58.png"/><Relationship Id="rId15" Type="http://schemas.openxmlformats.org/officeDocument/2006/relationships/image" Target="../media/image590.png"/><Relationship Id="rId23" Type="http://schemas.openxmlformats.org/officeDocument/2006/relationships/image" Target="../media/image670.png"/><Relationship Id="rId28" Type="http://schemas.openxmlformats.org/officeDocument/2006/relationships/image" Target="../media/image38.emf"/><Relationship Id="rId36" Type="http://schemas.openxmlformats.org/officeDocument/2006/relationships/image" Target="../media/image77.emf"/><Relationship Id="rId49" Type="http://schemas.openxmlformats.org/officeDocument/2006/relationships/image" Target="../media/image86.emf"/><Relationship Id="rId10" Type="http://schemas.openxmlformats.org/officeDocument/2006/relationships/image" Target="../media/image60.png"/><Relationship Id="rId19" Type="http://schemas.openxmlformats.org/officeDocument/2006/relationships/image" Target="../media/image66.png"/><Relationship Id="rId31" Type="http://schemas.openxmlformats.org/officeDocument/2006/relationships/image" Target="../media/image72.emf"/><Relationship Id="rId44" Type="http://schemas.openxmlformats.org/officeDocument/2006/relationships/image" Target="../media/image82.emf"/><Relationship Id="rId4" Type="http://schemas.openxmlformats.org/officeDocument/2006/relationships/image" Target="../media/image57.png"/><Relationship Id="rId9" Type="http://schemas.openxmlformats.org/officeDocument/2006/relationships/image" Target="../media/image530.png"/><Relationship Id="rId14" Type="http://schemas.openxmlformats.org/officeDocument/2006/relationships/image" Target="../media/image580.png"/><Relationship Id="rId22" Type="http://schemas.openxmlformats.org/officeDocument/2006/relationships/image" Target="../media/image660.png"/><Relationship Id="rId27" Type="http://schemas.openxmlformats.org/officeDocument/2006/relationships/image" Target="../media/image71.emf"/><Relationship Id="rId30" Type="http://schemas.openxmlformats.org/officeDocument/2006/relationships/image" Target="../media/image40.emf"/><Relationship Id="rId35" Type="http://schemas.openxmlformats.org/officeDocument/2006/relationships/image" Target="../media/image76.emf"/><Relationship Id="rId43" Type="http://schemas.openxmlformats.org/officeDocument/2006/relationships/image" Target="../media/image81.emf"/><Relationship Id="rId48" Type="http://schemas.openxmlformats.org/officeDocument/2006/relationships/image" Target="../media/image85.emf"/><Relationship Id="rId8" Type="http://schemas.openxmlformats.org/officeDocument/2006/relationships/image" Target="../media/image520.png"/><Relationship Id="rId3" Type="http://schemas.openxmlformats.org/officeDocument/2006/relationships/image" Target="../media/image2.png"/><Relationship Id="rId12" Type="http://schemas.openxmlformats.org/officeDocument/2006/relationships/image" Target="../media/image62.png"/><Relationship Id="rId17" Type="http://schemas.openxmlformats.org/officeDocument/2006/relationships/image" Target="../media/image64.png"/><Relationship Id="rId25" Type="http://schemas.openxmlformats.org/officeDocument/2006/relationships/image" Target="../media/image69.png"/><Relationship Id="rId33" Type="http://schemas.openxmlformats.org/officeDocument/2006/relationships/image" Target="../media/image74.emf"/><Relationship Id="rId38" Type="http://schemas.openxmlformats.org/officeDocument/2006/relationships/image" Target="../media/image42.emf"/><Relationship Id="rId46" Type="http://schemas.openxmlformats.org/officeDocument/2006/relationships/image" Target="../media/image48.emf"/><Relationship Id="rId20" Type="http://schemas.openxmlformats.org/officeDocument/2006/relationships/image" Target="../media/image67.png"/><Relationship Id="rId41" Type="http://schemas.openxmlformats.org/officeDocument/2006/relationships/image" Target="../media/image7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100.emf"/><Relationship Id="rId5" Type="http://schemas.openxmlformats.org/officeDocument/2006/relationships/image" Target="../media/image97.png"/><Relationship Id="rId10" Type="http://schemas.openxmlformats.org/officeDocument/2006/relationships/image" Target="../media/image99.emf"/><Relationship Id="rId4" Type="http://schemas.openxmlformats.org/officeDocument/2006/relationships/image" Target="../media/image95.png"/><Relationship Id="rId9" Type="http://schemas.openxmlformats.org/officeDocument/2006/relationships/image" Target="../media/image9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8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2.png"/><Relationship Id="rId4" Type="http://schemas.openxmlformats.org/officeDocument/2006/relationships/image" Target="../media/image11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gif"/><Relationship Id="rId4" Type="http://schemas.openxmlformats.org/officeDocument/2006/relationships/image" Target="../media/image12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07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все что вам нужно и вот это всё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Ранее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2207568" y="908720"/>
            <a:ext cx="72779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268333" y="336553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333" y="336553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620261" y="370475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628333" y="408553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720973" y="291771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73" y="291771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300327" y="464520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27" y="464520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3661026" y="333331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026" y="333331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012954" y="367252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5675928" y="331104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928" y="331104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027856" y="369331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339358" y="321705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358" y="321705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053020" y="408553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3725014" y="464520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014" y="464520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046533" y="405599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5718527" y="461566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527" y="461566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3627367" y="1540783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047494" y="331066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494" y="331066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399422" y="364988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062396" y="328839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96" y="328839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414324" y="367066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7725826" y="319441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826" y="319441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6892352" y="209781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52" y="209781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398901" y="277658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062396" y="199742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96" y="199742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398729" y="273143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411743" y="189617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343571" y="418375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879094"/>
              </p:ext>
            </p:extLst>
          </p:nvPr>
        </p:nvGraphicFramePr>
        <p:xfrm>
          <a:off x="7046396" y="187020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3136"/>
              </p:ext>
            </p:extLst>
          </p:nvPr>
        </p:nvGraphicFramePr>
        <p:xfrm>
          <a:off x="9307580" y="182207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12873"/>
              </p:ext>
            </p:extLst>
          </p:nvPr>
        </p:nvGraphicFramePr>
        <p:xfrm>
          <a:off x="1962863" y="240538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87250"/>
              </p:ext>
            </p:extLst>
          </p:nvPr>
        </p:nvGraphicFramePr>
        <p:xfrm>
          <a:off x="5023175" y="241093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73906"/>
              </p:ext>
            </p:extLst>
          </p:nvPr>
        </p:nvGraphicFramePr>
        <p:xfrm>
          <a:off x="8426824" y="236243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99932"/>
              </p:ext>
            </p:extLst>
          </p:nvPr>
        </p:nvGraphicFramePr>
        <p:xfrm>
          <a:off x="3077459" y="245451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32105"/>
              </p:ext>
            </p:extLst>
          </p:nvPr>
        </p:nvGraphicFramePr>
        <p:xfrm>
          <a:off x="6464052" y="236907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16222"/>
              </p:ext>
            </p:extLst>
          </p:nvPr>
        </p:nvGraphicFramePr>
        <p:xfrm>
          <a:off x="1260333" y="549343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918856"/>
              </p:ext>
            </p:extLst>
          </p:nvPr>
        </p:nvGraphicFramePr>
        <p:xfrm>
          <a:off x="3494835" y="547464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92165"/>
              </p:ext>
            </p:extLst>
          </p:nvPr>
        </p:nvGraphicFramePr>
        <p:xfrm>
          <a:off x="5663952" y="544522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5375920" y="5805264"/>
            <a:ext cx="5328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Последнее скрытое состояние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энкодера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оказывается единственным «держателем» информации о входном тексте</a:t>
            </a:r>
            <a:endParaRPr lang="ru-RU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Стрелка вправо 2"/>
          <p:cNvSpPr/>
          <p:nvPr/>
        </p:nvSpPr>
        <p:spPr>
          <a:xfrm rot="14393227">
            <a:off x="6596171" y="4918671"/>
            <a:ext cx="1937563" cy="2747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1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44624"/>
            <a:ext cx="9505056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Попытки «познакомить» декодер со всем </a:t>
            </a:r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энкодером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7A0A0D-2630-4D21-BEA1-534216497B67}"/>
              </a:ext>
            </a:extLst>
          </p:cNvPr>
          <p:cNvSpPr/>
          <p:nvPr/>
        </p:nvSpPr>
        <p:spPr>
          <a:xfrm>
            <a:off x="335360" y="2204864"/>
            <a:ext cx="9500458" cy="331364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A1AC95-A342-4F19-8E2F-9AD92564F819}"/>
              </a:ext>
            </a:extLst>
          </p:cNvPr>
          <p:cNvSpPr/>
          <p:nvPr/>
        </p:nvSpPr>
        <p:spPr>
          <a:xfrm>
            <a:off x="8153910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79FBCF-4B13-4A82-B9B3-CAB6965D0C22}"/>
              </a:ext>
            </a:extLst>
          </p:cNvPr>
          <p:cNvSpPr/>
          <p:nvPr/>
        </p:nvSpPr>
        <p:spPr>
          <a:xfrm>
            <a:off x="9998168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90A2851-EB70-4961-8C0A-F5BE30213C83}"/>
              </a:ext>
            </a:extLst>
          </p:cNvPr>
          <p:cNvSpPr/>
          <p:nvPr/>
        </p:nvSpPr>
        <p:spPr>
          <a:xfrm>
            <a:off x="4799856" y="5868906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E8E06E-EAD8-4A4E-9CDA-8DFF41453390}"/>
              </a:ext>
            </a:extLst>
          </p:cNvPr>
          <p:cNvSpPr/>
          <p:nvPr/>
        </p:nvSpPr>
        <p:spPr>
          <a:xfrm>
            <a:off x="2999656" y="5877272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F44D46-5361-4F19-B457-5B104860A1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135560" y="6132720"/>
            <a:ext cx="86409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4D4BBD1-CF4F-4DB1-A9FE-319F0978AFA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935760" y="6124354"/>
            <a:ext cx="864096" cy="8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F498C68-7DE9-4D42-934C-018C3486845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467708" y="6388167"/>
            <a:ext cx="0" cy="3587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35D3584-3F7F-4C98-8574-ED12ABC925D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267908" y="6379801"/>
            <a:ext cx="0" cy="3671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C230F0-102D-4C16-B402-7C5639332F2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70478" y="1668224"/>
            <a:ext cx="98343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9E1BE2-32B4-4BF8-B375-1C665EDE0738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9090014" y="1668224"/>
            <a:ext cx="90815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2F44025-C105-4594-9388-68FE26C71D4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467708" y="5157192"/>
            <a:ext cx="0" cy="7200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F90ABB9-3201-4326-9C96-97FA73C348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267908" y="5121825"/>
            <a:ext cx="0" cy="74708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2EBE8401-9932-4193-9448-DA9AA5F2A751}"/>
              </a:ext>
            </a:extLst>
          </p:cNvPr>
          <p:cNvSpPr/>
          <p:nvPr/>
        </p:nvSpPr>
        <p:spPr>
          <a:xfrm>
            <a:off x="2819656" y="4761825"/>
            <a:ext cx="360000" cy="36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13D75C4-4E68-4F92-9181-037503AF56DC}"/>
              </a:ext>
            </a:extLst>
          </p:cNvPr>
          <p:cNvSpPr/>
          <p:nvPr/>
        </p:nvSpPr>
        <p:spPr>
          <a:xfrm>
            <a:off x="3260746" y="4750084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C574DA8-0DD8-4A83-97C9-0C55319F52FE}"/>
              </a:ext>
            </a:extLst>
          </p:cNvPr>
          <p:cNvSpPr/>
          <p:nvPr/>
        </p:nvSpPr>
        <p:spPr>
          <a:xfrm>
            <a:off x="3755760" y="4750084"/>
            <a:ext cx="360000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486B988-3B87-4AD5-BDF6-60C8CB06F634}"/>
              </a:ext>
            </a:extLst>
          </p:cNvPr>
          <p:cNvSpPr/>
          <p:nvPr/>
        </p:nvSpPr>
        <p:spPr>
          <a:xfrm>
            <a:off x="4608618" y="47394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C897B1E8-4BEF-44F0-844C-B1575A6C77CE}"/>
              </a:ext>
            </a:extLst>
          </p:cNvPr>
          <p:cNvSpPr/>
          <p:nvPr/>
        </p:nvSpPr>
        <p:spPr>
          <a:xfrm>
            <a:off x="5074277" y="4752043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7363C0FB-345A-40D8-8DF7-6A11291155FC}"/>
              </a:ext>
            </a:extLst>
          </p:cNvPr>
          <p:cNvSpPr/>
          <p:nvPr/>
        </p:nvSpPr>
        <p:spPr>
          <a:xfrm>
            <a:off x="5531712" y="4731286"/>
            <a:ext cx="360000" cy="36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D3C644D-66ED-475C-94E0-1EFCD1565F98}"/>
              </a:ext>
            </a:extLst>
          </p:cNvPr>
          <p:cNvSpPr/>
          <p:nvPr/>
        </p:nvSpPr>
        <p:spPr>
          <a:xfrm>
            <a:off x="2846618" y="2597231"/>
            <a:ext cx="360000" cy="360000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2517581B-A35E-4CA7-9308-793E6D97E6F9}"/>
              </a:ext>
            </a:extLst>
          </p:cNvPr>
          <p:cNvSpPr/>
          <p:nvPr/>
        </p:nvSpPr>
        <p:spPr>
          <a:xfrm>
            <a:off x="3287708" y="2585490"/>
            <a:ext cx="360000" cy="3600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D9CEDE30-67AE-4B97-8A4B-77532339C4CE}"/>
              </a:ext>
            </a:extLst>
          </p:cNvPr>
          <p:cNvSpPr/>
          <p:nvPr/>
        </p:nvSpPr>
        <p:spPr>
          <a:xfrm>
            <a:off x="3782722" y="2585490"/>
            <a:ext cx="360000" cy="3600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ADD287F-9ED0-4A4E-A4B4-F8545FD07AF5}"/>
              </a:ext>
            </a:extLst>
          </p:cNvPr>
          <p:cNvSpPr/>
          <p:nvPr/>
        </p:nvSpPr>
        <p:spPr>
          <a:xfrm>
            <a:off x="246077" y="5848873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A3AFD1A-D705-4AD2-BE4C-6F1ABE9FB82C}"/>
              </a:ext>
            </a:extLst>
          </p:cNvPr>
          <p:cNvSpPr/>
          <p:nvPr/>
        </p:nvSpPr>
        <p:spPr>
          <a:xfrm>
            <a:off x="8621962" y="859809"/>
            <a:ext cx="1848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2495600" y="1196752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layer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971B102-21C7-46F7-A27B-948CC65331C1}"/>
              </a:ext>
            </a:extLst>
          </p:cNvPr>
          <p:cNvSpPr/>
          <p:nvPr/>
        </p:nvSpPr>
        <p:spPr>
          <a:xfrm>
            <a:off x="554855" y="4689626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C1BAA75-CB22-48A0-8076-4F859E045034}"/>
              </a:ext>
            </a:extLst>
          </p:cNvPr>
          <p:cNvSpPr/>
          <p:nvPr/>
        </p:nvSpPr>
        <p:spPr>
          <a:xfrm>
            <a:off x="614883" y="2490971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909ECF2-B88A-4FA5-B80E-5FBBDF40D4C6}"/>
              </a:ext>
            </a:extLst>
          </p:cNvPr>
          <p:cNvSpPr/>
          <p:nvPr/>
        </p:nvSpPr>
        <p:spPr>
          <a:xfrm>
            <a:off x="4701240" y="3405826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807C31E-E3E8-458E-AC17-EA7F0452E7D1}"/>
              </a:ext>
            </a:extLst>
          </p:cNvPr>
          <p:cNvSpPr/>
          <p:nvPr/>
        </p:nvSpPr>
        <p:spPr>
          <a:xfrm>
            <a:off x="5172564" y="3414255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0AEC66F-9E56-4CD8-9680-3D304769A228}"/>
              </a:ext>
            </a:extLst>
          </p:cNvPr>
          <p:cNvSpPr/>
          <p:nvPr/>
        </p:nvSpPr>
        <p:spPr>
          <a:xfrm>
            <a:off x="5645816" y="340582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0823A75A-F530-44CE-ACAB-92E2F48659C9}"/>
              </a:ext>
            </a:extLst>
          </p:cNvPr>
          <p:cNvSpPr/>
          <p:nvPr/>
        </p:nvSpPr>
        <p:spPr>
          <a:xfrm>
            <a:off x="7877683" y="2765490"/>
            <a:ext cx="360000" cy="36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7C336F57-F8E9-42B4-A07A-62098B067C86}"/>
              </a:ext>
            </a:extLst>
          </p:cNvPr>
          <p:cNvSpPr/>
          <p:nvPr/>
        </p:nvSpPr>
        <p:spPr>
          <a:xfrm>
            <a:off x="8372697" y="2776970"/>
            <a:ext cx="360000" cy="3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A23EEB34-0972-4CC2-B54B-16C61838B063}"/>
              </a:ext>
            </a:extLst>
          </p:cNvPr>
          <p:cNvSpPr/>
          <p:nvPr/>
        </p:nvSpPr>
        <p:spPr>
          <a:xfrm>
            <a:off x="8919338" y="2765490"/>
            <a:ext cx="360000" cy="360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A13AED38-BA27-466F-A27C-7B8CB40191B0}"/>
              </a:ext>
            </a:extLst>
          </p:cNvPr>
          <p:cNvSpPr/>
          <p:nvPr/>
        </p:nvSpPr>
        <p:spPr>
          <a:xfrm>
            <a:off x="6587716" y="4151837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B0D5EA01-6D19-4A3B-906B-69B70C2AFB4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21962" y="1923671"/>
            <a:ext cx="0" cy="6618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5284F87F-3806-4E4C-AC7F-DC6DDE216FDB}"/>
              </a:ext>
            </a:extLst>
          </p:cNvPr>
          <p:cNvCxnSpPr>
            <a:cxnSpLocks/>
            <a:stCxn id="74" idx="0"/>
            <a:endCxn id="104" idx="2"/>
          </p:cNvCxnSpPr>
          <p:nvPr/>
        </p:nvCxnSpPr>
        <p:spPr>
          <a:xfrm flipV="1">
            <a:off x="6767716" y="3886379"/>
            <a:ext cx="0" cy="265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F3448CF6-4204-46EE-95F0-5C44FFB05F9D}"/>
              </a:ext>
            </a:extLst>
          </p:cNvPr>
          <p:cNvCxnSpPr>
            <a:cxnSpLocks/>
          </p:cNvCxnSpPr>
          <p:nvPr/>
        </p:nvCxnSpPr>
        <p:spPr>
          <a:xfrm rot="5400000">
            <a:off x="5471225" y="-1197518"/>
            <a:ext cx="1027644" cy="709222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36234846-4F1F-4695-BDF0-DE64A3C25819}"/>
              </a:ext>
            </a:extLst>
          </p:cNvPr>
          <p:cNvSpPr/>
          <p:nvPr/>
        </p:nvSpPr>
        <p:spPr>
          <a:xfrm>
            <a:off x="6842182" y="4518987"/>
            <a:ext cx="1567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score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6" name="Соединитель: уступ 95">
            <a:extLst>
              <a:ext uri="{FF2B5EF4-FFF2-40B4-BE49-F238E27FC236}">
                <a16:creationId xmlns:a16="http://schemas.microsoft.com/office/drawing/2014/main" id="{74C0778B-8DDF-4B24-958F-E98EBCAFDB2F}"/>
              </a:ext>
            </a:extLst>
          </p:cNvPr>
          <p:cNvCxnSpPr>
            <a:cxnSpLocks/>
            <a:stCxn id="66" idx="2"/>
            <a:endCxn id="74" idx="2"/>
          </p:cNvCxnSpPr>
          <p:nvPr/>
        </p:nvCxnSpPr>
        <p:spPr>
          <a:xfrm rot="16200000" flipH="1">
            <a:off x="3522249" y="1266370"/>
            <a:ext cx="1132980" cy="499795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: уступ 96">
            <a:extLst>
              <a:ext uri="{FF2B5EF4-FFF2-40B4-BE49-F238E27FC236}">
                <a16:creationId xmlns:a16="http://schemas.microsoft.com/office/drawing/2014/main" id="{F9E702BD-420C-49F7-9B62-D2E9ADB453A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56397" y="4331837"/>
            <a:ext cx="5831319" cy="800958"/>
          </a:xfrm>
          <a:prstGeom prst="bentConnector3">
            <a:avLst>
              <a:gd name="adj1" fmla="val -1644"/>
            </a:avLst>
          </a:prstGeom>
          <a:ln w="38100">
            <a:solidFill>
              <a:schemeClr val="bg1">
                <a:lumMod val="8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DA300998-0B27-4AF2-8CC3-1346E5DDE011}"/>
              </a:ext>
            </a:extLst>
          </p:cNvPr>
          <p:cNvSpPr/>
          <p:nvPr/>
        </p:nvSpPr>
        <p:spPr>
          <a:xfrm>
            <a:off x="6251838" y="3586915"/>
            <a:ext cx="1031756" cy="299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ru-RU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0C49F6B-16E1-4077-A9F8-80AB2AF841B9}"/>
              </a:ext>
            </a:extLst>
          </p:cNvPr>
          <p:cNvSpPr/>
          <p:nvPr/>
        </p:nvSpPr>
        <p:spPr>
          <a:xfrm>
            <a:off x="2935935" y="340582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717861EF-E332-44A7-A42F-A9CB22A55EC0}"/>
              </a:ext>
            </a:extLst>
          </p:cNvPr>
          <p:cNvSpPr/>
          <p:nvPr/>
        </p:nvSpPr>
        <p:spPr>
          <a:xfrm>
            <a:off x="3425508" y="34058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8A48878C-611E-443F-8527-DE7713D5E71E}"/>
              </a:ext>
            </a:extLst>
          </p:cNvPr>
          <p:cNvSpPr/>
          <p:nvPr/>
        </p:nvSpPr>
        <p:spPr>
          <a:xfrm>
            <a:off x="3923136" y="3406915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Соединитель: уступ 113">
            <a:extLst>
              <a:ext uri="{FF2B5EF4-FFF2-40B4-BE49-F238E27FC236}">
                <a16:creationId xmlns:a16="http://schemas.microsoft.com/office/drawing/2014/main" id="{B918AAFC-1FF9-4C5C-AA49-53E1952F0791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V="1">
            <a:off x="5627500" y="3736646"/>
            <a:ext cx="624339" cy="49058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BE639CD-9141-42F3-8A28-5587EDE1E315}"/>
              </a:ext>
            </a:extLst>
          </p:cNvPr>
          <p:cNvSpPr/>
          <p:nvPr/>
        </p:nvSpPr>
        <p:spPr>
          <a:xfrm>
            <a:off x="3474516" y="4007121"/>
            <a:ext cx="2149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Multiplication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9" name="Соединитель: уступ 118">
            <a:extLst>
              <a:ext uri="{FF2B5EF4-FFF2-40B4-BE49-F238E27FC236}">
                <a16:creationId xmlns:a16="http://schemas.microsoft.com/office/drawing/2014/main" id="{2C0E4EF3-E320-4AA2-8591-4F8B22033C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3098" y="985275"/>
            <a:ext cx="772819" cy="4219012"/>
          </a:xfrm>
          <a:prstGeom prst="bentConnector3">
            <a:avLst>
              <a:gd name="adj1" fmla="val 4999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AD729517-15FA-408D-9398-EF788770809A}"/>
              </a:ext>
            </a:extLst>
          </p:cNvPr>
          <p:cNvSpPr/>
          <p:nvPr/>
        </p:nvSpPr>
        <p:spPr>
          <a:xfrm>
            <a:off x="6600056" y="3140968"/>
            <a:ext cx="170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538FCCAF-C87D-4D3A-8555-BD2DA0FDC07F}"/>
              </a:ext>
            </a:extLst>
          </p:cNvPr>
          <p:cNvSpPr/>
          <p:nvPr/>
        </p:nvSpPr>
        <p:spPr>
          <a:xfrm>
            <a:off x="4698618" y="3666897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E348805-B3DD-445B-89F9-EE0D28283712}"/>
              </a:ext>
            </a:extLst>
          </p:cNvPr>
          <p:cNvSpPr/>
          <p:nvPr/>
        </p:nvSpPr>
        <p:spPr>
          <a:xfrm>
            <a:off x="5169942" y="367532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884CEA7-1273-4737-A938-CA95DCE8FA49}"/>
              </a:ext>
            </a:extLst>
          </p:cNvPr>
          <p:cNvSpPr/>
          <p:nvPr/>
        </p:nvSpPr>
        <p:spPr>
          <a:xfrm>
            <a:off x="5643194" y="366689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37116B06-43F1-474C-8897-0C7A3CDB34D1}"/>
              </a:ext>
            </a:extLst>
          </p:cNvPr>
          <p:cNvSpPr/>
          <p:nvPr/>
        </p:nvSpPr>
        <p:spPr>
          <a:xfrm>
            <a:off x="2933313" y="366689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57C0C3DF-E343-42F2-AE87-961397754BFD}"/>
              </a:ext>
            </a:extLst>
          </p:cNvPr>
          <p:cNvSpPr/>
          <p:nvPr/>
        </p:nvSpPr>
        <p:spPr>
          <a:xfrm>
            <a:off x="3422886" y="366689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79D413BF-5811-4E2B-BB26-064118A781EF}"/>
              </a:ext>
            </a:extLst>
          </p:cNvPr>
          <p:cNvSpPr/>
          <p:nvPr/>
        </p:nvSpPr>
        <p:spPr>
          <a:xfrm>
            <a:off x="3920514" y="366798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8E5DDEF-FA6D-4FCA-8D48-65B042861705}"/>
              </a:ext>
            </a:extLst>
          </p:cNvPr>
          <p:cNvSpPr/>
          <p:nvPr/>
        </p:nvSpPr>
        <p:spPr>
          <a:xfrm>
            <a:off x="4692953" y="3965862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0A843AC8-B616-4DA3-984A-ECDC6A36A3F2}"/>
              </a:ext>
            </a:extLst>
          </p:cNvPr>
          <p:cNvSpPr/>
          <p:nvPr/>
        </p:nvSpPr>
        <p:spPr>
          <a:xfrm>
            <a:off x="5164277" y="3974291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6CE97FE7-E236-42BF-BFB4-36ABE1700A7A}"/>
              </a:ext>
            </a:extLst>
          </p:cNvPr>
          <p:cNvSpPr/>
          <p:nvPr/>
        </p:nvSpPr>
        <p:spPr>
          <a:xfrm>
            <a:off x="5637529" y="3965862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DE06222E-BB17-4F81-B274-108529F98ABF}"/>
              </a:ext>
            </a:extLst>
          </p:cNvPr>
          <p:cNvSpPr/>
          <p:nvPr/>
        </p:nvSpPr>
        <p:spPr>
          <a:xfrm>
            <a:off x="2927648" y="396586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C6B27F75-9891-4233-BF6F-32D1308F476F}"/>
              </a:ext>
            </a:extLst>
          </p:cNvPr>
          <p:cNvSpPr/>
          <p:nvPr/>
        </p:nvSpPr>
        <p:spPr>
          <a:xfrm>
            <a:off x="3417221" y="39658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02CCEC0C-9E29-41E7-88AE-00613C9685CF}"/>
              </a:ext>
            </a:extLst>
          </p:cNvPr>
          <p:cNvSpPr/>
          <p:nvPr/>
        </p:nvSpPr>
        <p:spPr>
          <a:xfrm>
            <a:off x="3914849" y="3966951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0" name="Соединитель: уступ 149">
            <a:extLst>
              <a:ext uri="{FF2B5EF4-FFF2-40B4-BE49-F238E27FC236}">
                <a16:creationId xmlns:a16="http://schemas.microsoft.com/office/drawing/2014/main" id="{BB5B2783-A2F9-4E25-B677-9B9F88C052AF}"/>
              </a:ext>
            </a:extLst>
          </p:cNvPr>
          <p:cNvCxnSpPr>
            <a:stCxn id="4" idx="0"/>
            <a:endCxn id="25" idx="2"/>
          </p:cNvCxnSpPr>
          <p:nvPr/>
        </p:nvCxnSpPr>
        <p:spPr>
          <a:xfrm rot="16200000" flipH="1">
            <a:off x="9288643" y="746094"/>
            <a:ext cx="510895" cy="1844258"/>
          </a:xfrm>
          <a:prstGeom prst="bentConnector5">
            <a:avLst>
              <a:gd name="adj1" fmla="val -12926"/>
              <a:gd name="adj2" fmla="val 55509"/>
              <a:gd name="adj3" fmla="val 116903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4151784" y="2420888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420888"/>
                <a:ext cx="144016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2855640" y="4365104"/>
                <a:ext cx="144016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e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  <m:r>
                            <a:rPr lang="ru-RU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4365104"/>
                <a:ext cx="1440160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4655840" y="4365104"/>
                <a:ext cx="144016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e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365104"/>
                <a:ext cx="1440160" cy="391646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7248128" y="5085184"/>
                <a:ext cx="214699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5085184"/>
                <a:ext cx="2146990" cy="391646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7104112" y="3789040"/>
                <a:ext cx="2146990" cy="689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exp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3789040"/>
                <a:ext cx="2146990" cy="689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/>
              <p:nvPr/>
            </p:nvSpPr>
            <p:spPr>
              <a:xfrm>
                <a:off x="7896200" y="3068960"/>
                <a:ext cx="2016224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770B38A-7AD2-42AE-A3ED-1C0D4CFC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3068960"/>
                <a:ext cx="2016224" cy="7693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33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94" grpId="0"/>
      <p:bldP spid="104" grpId="0" animBg="1"/>
      <p:bldP spid="110" grpId="0" animBg="1"/>
      <p:bldP spid="111" grpId="0" animBg="1"/>
      <p:bldP spid="112" grpId="0" animBg="1"/>
      <p:bldP spid="117" grpId="0"/>
      <p:bldP spid="126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73" grpId="0"/>
      <p:bldP spid="76" grpId="0"/>
      <p:bldP spid="77" grpId="0"/>
      <p:bldP spid="78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E2E8C6-34C9-4970-B7F1-8715448FB6D4}"/>
              </a:ext>
            </a:extLst>
          </p:cNvPr>
          <p:cNvSpPr/>
          <p:nvPr/>
        </p:nvSpPr>
        <p:spPr>
          <a:xfrm>
            <a:off x="3155351" y="6331770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https://arxiv.org/pdf/1409.0473.pdf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FF11E-CC26-4DDA-B74E-0367819D2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9" t="5158"/>
          <a:stretch/>
        </p:blipFill>
        <p:spPr>
          <a:xfrm>
            <a:off x="1487488" y="1365126"/>
            <a:ext cx="3994170" cy="40578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63918-A02D-4DC2-B2D7-E00FDE0FC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386050"/>
            <a:ext cx="3971379" cy="40110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47428" y="579895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Bahdanau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Dzmitry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Kyunghyun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Cho,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Yoshua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Bengio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arXiv:1409.0473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(2014).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9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в Базе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7" y="1556792"/>
            <a:ext cx="10657184" cy="81679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564904"/>
            <a:ext cx="6552728" cy="130036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077072"/>
            <a:ext cx="6552728" cy="132314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5445224"/>
            <a:ext cx="6561187" cy="1260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𝑄𝑢𝑒𝑟𝑦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Скругленный прямоугольник 39"/>
          <p:cNvSpPr/>
          <p:nvPr/>
        </p:nvSpPr>
        <p:spPr>
          <a:xfrm>
            <a:off x="5015880" y="1844824"/>
            <a:ext cx="1800200" cy="2880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2495600" y="2636912"/>
            <a:ext cx="3888432" cy="36004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2495600" y="4293096"/>
            <a:ext cx="2664296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2423592" y="5445224"/>
            <a:ext cx="1008112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ru-RU" sz="36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кругленный прямоугольник 47"/>
          <p:cNvSpPr/>
          <p:nvPr/>
        </p:nvSpPr>
        <p:spPr>
          <a:xfrm>
            <a:off x="191344" y="2564904"/>
            <a:ext cx="6552728" cy="129614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0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Похожесть между векторами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DB17FC-244C-4DF7-BB9E-32184681D6F2}"/>
              </a:ext>
            </a:extLst>
          </p:cNvPr>
          <p:cNvCxnSpPr/>
          <p:nvPr/>
        </p:nvCxnSpPr>
        <p:spPr>
          <a:xfrm flipV="1">
            <a:off x="7464152" y="2060848"/>
            <a:ext cx="1656184" cy="23762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594ED73-5660-4D77-89D6-98F53FECC55D}"/>
              </a:ext>
            </a:extLst>
          </p:cNvPr>
          <p:cNvCxnSpPr/>
          <p:nvPr/>
        </p:nvCxnSpPr>
        <p:spPr>
          <a:xfrm flipV="1">
            <a:off x="7464152" y="3789040"/>
            <a:ext cx="3312368" cy="6480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983432" y="2132856"/>
                <a:ext cx="3528392" cy="1145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Cosine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Distance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132856"/>
                <a:ext cx="3528392" cy="1145570"/>
              </a:xfrm>
              <a:prstGeom prst="rect">
                <a:avLst/>
              </a:prstGeom>
              <a:blipFill>
                <a:blip r:embed="rId4"/>
                <a:stretch>
                  <a:fillRect r="-354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Similarity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Query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Query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Key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𝑆𝑐𝑎𝑙𝑖𝑛𝑔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blipFill>
                <a:blip r:embed="rId5"/>
                <a:stretch>
                  <a:fillRect r="-103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21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между чем мы ищем подобие?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/>
              <p:nvPr/>
            </p:nvSpPr>
            <p:spPr>
              <a:xfrm>
                <a:off x="376902" y="1133692"/>
                <a:ext cx="8064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02" y="1133692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87"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8444139" y="209731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0327432" y="2797423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6643939" y="1449245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246222" y="5229010"/>
            <a:ext cx="52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1415480" y="56612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Различные веса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/>
          <p:cNvCxnSpPr/>
          <p:nvPr/>
        </p:nvCxnSpPr>
        <p:spPr>
          <a:xfrm>
            <a:off x="2855640" y="3861048"/>
            <a:ext cx="93610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>
            <a:off x="2855640" y="4077072"/>
            <a:ext cx="1152128" cy="936104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2855640" y="2996952"/>
            <a:ext cx="1008112" cy="612938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/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/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/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1970" y="2740539"/>
            <a:ext cx="1027380" cy="23742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31504" y="1628800"/>
            <a:ext cx="1040548" cy="3581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9051" y="2208063"/>
            <a:ext cx="1348520" cy="10153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89051" y="3288551"/>
            <a:ext cx="1375174" cy="103540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89051" y="4389108"/>
            <a:ext cx="1352934" cy="1018658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0748" y="2123908"/>
            <a:ext cx="1582538" cy="2754200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60023" y="2715730"/>
            <a:ext cx="1582538" cy="275420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27432" y="3495373"/>
            <a:ext cx="1582538" cy="2754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/>
              <p:nvPr/>
            </p:nvSpPr>
            <p:spPr>
              <a:xfrm>
                <a:off x="623392" y="2492896"/>
                <a:ext cx="968759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+2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+3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+4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i="1" dirty="0" smtClean="0">
                  <a:solidFill>
                    <a:srgbClr val="7030A0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+5</m:t>
                          </m:r>
                          <m:r>
                            <a:rPr lang="en-US" sz="20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+6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92896"/>
                <a:ext cx="968759" cy="2708434"/>
              </a:xfrm>
              <a:prstGeom prst="rect">
                <a:avLst/>
              </a:prstGeom>
              <a:blipFill>
                <a:blip r:embed="rId23"/>
                <a:stretch>
                  <a:fillRect b="-2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4871864" y="5661248"/>
            <a:ext cx="345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размерность </a:t>
            </a:r>
            <a:r>
              <a:rPr lang="ru-RU" dirty="0" err="1" smtClean="0">
                <a:solidFill>
                  <a:schemeClr val="bg1"/>
                </a:solidFill>
              </a:rPr>
              <a:t>эмбединга</a:t>
            </a:r>
            <a:r>
              <a:rPr lang="ru-RU" dirty="0" smtClean="0">
                <a:solidFill>
                  <a:schemeClr val="bg1"/>
                </a:solidFill>
              </a:rPr>
              <a:t> словаря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 </a:t>
            </a:r>
            <a:r>
              <a:rPr lang="ru-RU" dirty="0" smtClean="0">
                <a:solidFill>
                  <a:schemeClr val="bg1"/>
                </a:solidFill>
              </a:rPr>
              <a:t>размерность нового </a:t>
            </a:r>
            <a:r>
              <a:rPr lang="ru-RU" dirty="0" err="1" smtClean="0">
                <a:solidFill>
                  <a:schemeClr val="bg1"/>
                </a:solidFill>
              </a:rPr>
              <a:t>эмбединга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2207568" y="6237312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Обучаются (как веса свёртки)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5" grpId="0"/>
      <p:bldP spid="36" grpId="0"/>
      <p:bldP spid="37" grpId="0"/>
      <p:bldP spid="5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09651" y="362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(Внимание)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479376" y="908720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847528" y="98072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3287688" y="98072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FD8C02-7F43-4412-B412-0E8CBDEC33FA}"/>
              </a:ext>
            </a:extLst>
          </p:cNvPr>
          <p:cNvSpPr/>
          <p:nvPr/>
        </p:nvSpPr>
        <p:spPr>
          <a:xfrm>
            <a:off x="5447928" y="980728"/>
            <a:ext cx="1944216" cy="737621"/>
          </a:xfrm>
          <a:prstGeom prst="rect">
            <a:avLst/>
          </a:prstGeom>
          <a:solidFill>
            <a:srgbClr val="92D05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6F869CE-1238-47F6-89BA-1ABFB15D14BB}"/>
              </a:ext>
            </a:extLst>
          </p:cNvPr>
          <p:cNvSpPr/>
          <p:nvPr/>
        </p:nvSpPr>
        <p:spPr>
          <a:xfrm>
            <a:off x="8112224" y="908720"/>
            <a:ext cx="1944216" cy="737621"/>
          </a:xfrm>
          <a:prstGeom prst="rect">
            <a:avLst/>
          </a:prstGeom>
          <a:solidFill>
            <a:srgbClr val="00B0F0"/>
          </a:solidFill>
          <a:ln>
            <a:solidFill>
              <a:srgbClr val="00FF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F1E976-34F8-4775-BEA2-EECF2C3AE7B9}"/>
              </a:ext>
            </a:extLst>
          </p:cNvPr>
          <p:cNvSpPr/>
          <p:nvPr/>
        </p:nvSpPr>
        <p:spPr>
          <a:xfrm>
            <a:off x="4295800" y="2060848"/>
            <a:ext cx="1944216" cy="73762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48C635-C451-44C9-99CB-EF58FE35A892}"/>
              </a:ext>
            </a:extLst>
          </p:cNvPr>
          <p:cNvSpPr/>
          <p:nvPr/>
        </p:nvSpPr>
        <p:spPr>
          <a:xfrm>
            <a:off x="7104112" y="2564904"/>
            <a:ext cx="2016224" cy="737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7C84CB8-8A0C-4E6A-9ED2-0867E79E96C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6420036" y="1718349"/>
            <a:ext cx="684076" cy="12153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9864CD3-7382-41BB-AF5C-CD9E53E64A2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8112224" y="1646341"/>
            <a:ext cx="972108" cy="9185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D4B8A0E-11BB-4C71-A75A-922AA2ABFC8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240016" y="2429659"/>
            <a:ext cx="864096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2A07B5-8F5C-43F7-AB98-62F70F95F669}"/>
              </a:ext>
            </a:extLst>
          </p:cNvPr>
          <p:cNvSpPr/>
          <p:nvPr/>
        </p:nvSpPr>
        <p:spPr>
          <a:xfrm>
            <a:off x="9912424" y="2348880"/>
            <a:ext cx="2232248" cy="108012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Value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382D784-6332-4E2B-80E1-C7455C3C14E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120336" y="2924944"/>
            <a:ext cx="792088" cy="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/>
              <p:nvPr/>
            </p:nvSpPr>
            <p:spPr>
              <a:xfrm>
                <a:off x="473694" y="3568146"/>
                <a:ext cx="59046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𝑄𝑢𝑒𝑟𝑦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𝐾𝑒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4" y="3568146"/>
                <a:ext cx="59046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/>
              <p:nvPr/>
            </p:nvSpPr>
            <p:spPr>
              <a:xfrm>
                <a:off x="5987988" y="3398014"/>
                <a:ext cx="6264696" cy="877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𝑠𝑜𝑓𝑡𝑚𝑎𝑥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r>
                              <a:rPr lang="en-US" sz="2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𝑄𝑢𝑒𝑟𝑦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a:rPr lang="en-US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𝐾𝑒</m:t>
                            </m:r>
                            <m:sSup>
                              <m:sSupPr>
                                <m:ctrlPr>
                                  <a:rPr lang="en-US" sz="2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8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8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𝑉𝑎𝑙𝑢𝑒</m:t>
                    </m:r>
                  </m:oMath>
                </a14:m>
                <a:r>
                  <a:rPr lang="en-US" sz="2800" dirty="0" smtClean="0">
                    <a:solidFill>
                      <a:srgbClr val="0070C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ru-RU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88" y="3398014"/>
                <a:ext cx="6264696" cy="8770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95672" y="4069800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2102862" y="405742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4438315" y="4112998"/>
            <a:ext cx="2445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Attention</a:t>
            </a:r>
            <a:endParaRPr lang="ru-RU" sz="3600" i="1" dirty="0">
              <a:solidFill>
                <a:schemeClr val="bg1">
                  <a:lumMod val="50000"/>
                </a:schemeClr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7296398" y="4069799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18" y="4716130"/>
            <a:ext cx="972001" cy="169164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295" y="4758416"/>
            <a:ext cx="1691640" cy="971586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029" y="4756511"/>
            <a:ext cx="1692001" cy="169164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0531" y="4721787"/>
            <a:ext cx="960000" cy="169164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3804" y="4703759"/>
            <a:ext cx="972001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6" grpId="0"/>
      <p:bldP spid="17" grpId="0" animBg="1"/>
      <p:bldP spid="18" grpId="0" animBg="1"/>
      <p:bldP spid="19" grpId="0" animBg="1"/>
      <p:bldP spid="20" grpId="0" animBg="1"/>
      <p:bldP spid="24" grpId="0" animBg="1"/>
      <p:bldP spid="26" grpId="0"/>
      <p:bldP spid="27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09651" y="3621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это «должно» работы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/>
              <p:cNvSpPr/>
              <p:nvPr/>
            </p:nvSpPr>
            <p:spPr>
              <a:xfrm>
                <a:off x="623392" y="2060848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060848"/>
                <a:ext cx="61907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/>
              <p:nvPr/>
            </p:nvSpPr>
            <p:spPr>
              <a:xfrm>
                <a:off x="1127448" y="112474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124744"/>
                <a:ext cx="157849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2636912"/>
            <a:ext cx="1027380" cy="2374256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464" y="1700808"/>
            <a:ext cx="1348520" cy="101533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648" y="1628800"/>
            <a:ext cx="1164765" cy="2027121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2783212" y="936719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cxnSp>
        <p:nvCxnSpPr>
          <p:cNvPr id="40" name="Соединительная линия уступом 39"/>
          <p:cNvCxnSpPr>
            <a:stCxn id="32" idx="0"/>
            <a:endCxn id="33" idx="1"/>
          </p:cNvCxnSpPr>
          <p:nvPr/>
        </p:nvCxnSpPr>
        <p:spPr>
          <a:xfrm rot="5400000" flipH="1" flipV="1">
            <a:off x="738027" y="2103475"/>
            <a:ext cx="428436" cy="63843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4007768" y="1844824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Своеобразный вопрос «является ли конкретный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прилагательным» (или другой запрос)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/>
              <p:cNvSpPr/>
              <p:nvPr/>
            </p:nvSpPr>
            <p:spPr>
              <a:xfrm>
                <a:off x="692882" y="4962633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Прямоугольник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82" y="4962633"/>
                <a:ext cx="61907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2927648" y="373864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/>
              <p:nvPr/>
            </p:nvSpPr>
            <p:spPr>
              <a:xfrm>
                <a:off x="1055440" y="436510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365104"/>
                <a:ext cx="157849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Рисунок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1464" y="5013176"/>
            <a:ext cx="1375174" cy="1035404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7648" y="4581128"/>
            <a:ext cx="1224136" cy="2130449"/>
          </a:xfrm>
          <a:prstGeom prst="rect">
            <a:avLst/>
          </a:prstGeom>
        </p:spPr>
      </p:pic>
      <p:cxnSp>
        <p:nvCxnSpPr>
          <p:cNvPr id="55" name="Соединительная линия уступом 54"/>
          <p:cNvCxnSpPr>
            <a:stCxn id="32" idx="2"/>
            <a:endCxn id="53" idx="1"/>
          </p:cNvCxnSpPr>
          <p:nvPr/>
        </p:nvCxnSpPr>
        <p:spPr>
          <a:xfrm rot="16200000" flipH="1">
            <a:off x="692390" y="4951804"/>
            <a:ext cx="519710" cy="638438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4079776" y="3933056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Своеобразный ответ на запрос «является ли конкретный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прилагательным»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(или другой запрос)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5" name="Рисунок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4112" y="1988840"/>
            <a:ext cx="2016655" cy="201622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6600056" y="980728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Своеобразн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ая корреляция вопроса и ответа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7752184" y="4077072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/>
              <p:nvPr/>
            </p:nvSpPr>
            <p:spPr>
              <a:xfrm>
                <a:off x="6456040" y="508518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5085184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Рисунок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6040" y="5733256"/>
            <a:ext cx="1352934" cy="1018658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6200" y="4653136"/>
            <a:ext cx="1224136" cy="21304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Прямоугольник 81"/>
              <p:cNvSpPr/>
              <p:nvPr/>
            </p:nvSpPr>
            <p:spPr>
              <a:xfrm>
                <a:off x="551384" y="6209464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Прямоугольник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6209464"/>
                <a:ext cx="619079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Соединительная линия уступом 82"/>
          <p:cNvCxnSpPr>
            <a:stCxn id="32" idx="2"/>
          </p:cNvCxnSpPr>
          <p:nvPr/>
        </p:nvCxnSpPr>
        <p:spPr>
          <a:xfrm rot="16200000" flipH="1">
            <a:off x="2679433" y="2964761"/>
            <a:ext cx="1730200" cy="5823014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9480376" y="4509120"/>
            <a:ext cx="2808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Своеобразный ответ на вопрос «если конкретный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прилагательное, то как надо изменить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эмбединг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(или другой запрос)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Прямоугольник 92"/>
              <p:cNvSpPr/>
              <p:nvPr/>
            </p:nvSpPr>
            <p:spPr>
              <a:xfrm>
                <a:off x="9293345" y="2636912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3" name="Прямоугольник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345" y="2636912"/>
                <a:ext cx="619079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Соединительная линия уступом 93"/>
          <p:cNvCxnSpPr>
            <a:stCxn id="81" idx="3"/>
            <a:endCxn id="93" idx="2"/>
          </p:cNvCxnSpPr>
          <p:nvPr/>
        </p:nvCxnSpPr>
        <p:spPr>
          <a:xfrm flipV="1">
            <a:off x="9120336" y="3283243"/>
            <a:ext cx="482549" cy="2435117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ная линия уступом 96"/>
          <p:cNvCxnSpPr>
            <a:stCxn id="75" idx="3"/>
            <a:endCxn id="93" idx="1"/>
          </p:cNvCxnSpPr>
          <p:nvPr/>
        </p:nvCxnSpPr>
        <p:spPr>
          <a:xfrm flipV="1">
            <a:off x="9120767" y="2960078"/>
            <a:ext cx="172578" cy="368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Рисунок 1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12424" y="2204864"/>
            <a:ext cx="1224136" cy="215708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9192344" y="908720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Изменение исходного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эмбединга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учетом «вопроса»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0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/>
      <p:bldP spid="31" grpId="0"/>
      <p:bldP spid="39" grpId="0"/>
      <p:bldP spid="41" grpId="0"/>
      <p:bldP spid="42" grpId="0"/>
      <p:bldP spid="51" grpId="0"/>
      <p:bldP spid="52" grpId="0"/>
      <p:bldP spid="56" grpId="0"/>
      <p:bldP spid="76" grpId="0"/>
      <p:bldP spid="78" grpId="0"/>
      <p:bldP spid="79" grpId="0"/>
      <p:bldP spid="82" grpId="0"/>
      <p:bldP spid="88" grpId="0"/>
      <p:bldP spid="93" grpId="0"/>
      <p:bldP spid="10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/>
              <p:nvPr/>
            </p:nvSpPr>
            <p:spPr>
              <a:xfrm>
                <a:off x="5337099" y="101630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99" y="1016302"/>
                <a:ext cx="157849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/>
              <p:nvPr/>
            </p:nvSpPr>
            <p:spPr>
              <a:xfrm>
                <a:off x="5755768" y="1096069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68" y="1096069"/>
                <a:ext cx="157849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/>
              <p:nvPr/>
            </p:nvSpPr>
            <p:spPr>
              <a:xfrm>
                <a:off x="4966521" y="90057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21" y="900577"/>
                <a:ext cx="157849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/>
              <p:nvPr/>
            </p:nvSpPr>
            <p:spPr>
              <a:xfrm>
                <a:off x="3616303" y="1094547"/>
                <a:ext cx="1578494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03" y="1094547"/>
                <a:ext cx="1578494" cy="6576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/>
              <p:nvPr/>
            </p:nvSpPr>
            <p:spPr>
              <a:xfrm>
                <a:off x="4224620" y="1277232"/>
                <a:ext cx="1578494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620" y="1277232"/>
                <a:ext cx="1578494" cy="6606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/>
              <p:nvPr/>
            </p:nvSpPr>
            <p:spPr>
              <a:xfrm>
                <a:off x="3074916" y="834804"/>
                <a:ext cx="1578494" cy="745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916" y="834804"/>
                <a:ext cx="1578494" cy="745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/>
              <p:nvPr/>
            </p:nvSpPr>
            <p:spPr>
              <a:xfrm>
                <a:off x="6933162" y="101630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162" y="1016301"/>
                <a:ext cx="1578494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/>
              <p:nvPr/>
            </p:nvSpPr>
            <p:spPr>
              <a:xfrm>
                <a:off x="5260753" y="293502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53" y="2935026"/>
                <a:ext cx="157849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/>
              <p:nvPr/>
            </p:nvSpPr>
            <p:spPr>
              <a:xfrm>
                <a:off x="5708263" y="302365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263" y="3023650"/>
                <a:ext cx="157849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/>
              <p:nvPr/>
            </p:nvSpPr>
            <p:spPr>
              <a:xfrm>
                <a:off x="4871864" y="2820979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820979"/>
                <a:ext cx="15784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/>
              <p:nvPr/>
            </p:nvSpPr>
            <p:spPr>
              <a:xfrm>
                <a:off x="3412735" y="2962687"/>
                <a:ext cx="1578494" cy="653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35" y="2962687"/>
                <a:ext cx="1578494" cy="6532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/>
              <p:nvPr/>
            </p:nvSpPr>
            <p:spPr>
              <a:xfrm>
                <a:off x="4021052" y="3145372"/>
                <a:ext cx="1578494" cy="65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052" y="3145372"/>
                <a:ext cx="1578494" cy="6561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/>
              <p:nvPr/>
            </p:nvSpPr>
            <p:spPr>
              <a:xfrm>
                <a:off x="2871348" y="2702944"/>
                <a:ext cx="1578494" cy="766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48" y="2702944"/>
                <a:ext cx="1578494" cy="766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/>
              <p:nvPr/>
            </p:nvSpPr>
            <p:spPr>
              <a:xfrm>
                <a:off x="6959526" y="292287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26" y="2922871"/>
                <a:ext cx="157849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/>
              <p:nvPr/>
            </p:nvSpPr>
            <p:spPr>
              <a:xfrm>
                <a:off x="5493686" y="502380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686" y="5023801"/>
                <a:ext cx="1578494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/>
              <p:nvPr/>
            </p:nvSpPr>
            <p:spPr>
              <a:xfrm>
                <a:off x="5965068" y="509438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068" y="5094382"/>
                <a:ext cx="1578494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/>
              <p:nvPr/>
            </p:nvSpPr>
            <p:spPr>
              <a:xfrm>
                <a:off x="5030180" y="490389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180" y="4903894"/>
                <a:ext cx="1578494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/>
              <p:nvPr/>
            </p:nvSpPr>
            <p:spPr>
              <a:xfrm>
                <a:off x="3405454" y="5064703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54" y="5064703"/>
                <a:ext cx="1578494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/>
              <p:nvPr/>
            </p:nvSpPr>
            <p:spPr>
              <a:xfrm>
                <a:off x="4146481" y="522901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481" y="5229010"/>
                <a:ext cx="157849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/>
              <p:nvPr/>
            </p:nvSpPr>
            <p:spPr>
              <a:xfrm>
                <a:off x="2857580" y="4807560"/>
                <a:ext cx="1578494" cy="72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80" y="4807560"/>
                <a:ext cx="1578494" cy="7226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/>
              <p:nvPr/>
            </p:nvSpPr>
            <p:spPr>
              <a:xfrm>
                <a:off x="7199329" y="4942153"/>
                <a:ext cx="12120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329" y="4942153"/>
                <a:ext cx="1212079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/>
              <p:nvPr/>
            </p:nvSpPr>
            <p:spPr>
              <a:xfrm>
                <a:off x="8447370" y="144409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370" y="1444096"/>
                <a:ext cx="1578494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/>
              <p:nvPr/>
            </p:nvSpPr>
            <p:spPr>
              <a:xfrm>
                <a:off x="10099877" y="111902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en-US" sz="3600" b="0" i="1" dirty="0">
                  <a:solidFill>
                    <a:srgbClr val="FFFF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877" y="1119027"/>
                <a:ext cx="1578494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191344" y="3933056"/>
            <a:ext cx="19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«вопросы»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9376" y="1124744"/>
            <a:ext cx="1191788" cy="27542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209588" y="1623562"/>
            <a:ext cx="1216706" cy="916089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60418" y="1768748"/>
            <a:ext cx="1240755" cy="934196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00553" y="1902824"/>
            <a:ext cx="1220689" cy="9190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12033" y="3620674"/>
            <a:ext cx="1225296" cy="9225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69586" y="3798673"/>
            <a:ext cx="1225296" cy="9225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542899" y="3942354"/>
            <a:ext cx="1225296" cy="9225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67598" y="3530186"/>
            <a:ext cx="731520" cy="12731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49347" y="3613205"/>
            <a:ext cx="731520" cy="12731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551413" y="3693109"/>
            <a:ext cx="731520" cy="1273116"/>
          </a:xfrm>
          <a:prstGeom prst="rect">
            <a:avLst/>
          </a:prstGeom>
        </p:spPr>
      </p:pic>
      <p:pic>
        <p:nvPicPr>
          <p:cNvPr id="113" name="Рисунок 1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17831" y="1602144"/>
            <a:ext cx="718379" cy="1250246"/>
          </a:xfrm>
          <a:prstGeom prst="rect">
            <a:avLst/>
          </a:prstGeom>
        </p:spPr>
      </p:pic>
      <p:pic>
        <p:nvPicPr>
          <p:cNvPr id="114" name="Рисунок 11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503777" y="1684023"/>
            <a:ext cx="718379" cy="1250246"/>
          </a:xfrm>
          <a:prstGeom prst="rect">
            <a:avLst/>
          </a:prstGeom>
        </p:spPr>
      </p:pic>
      <p:pic>
        <p:nvPicPr>
          <p:cNvPr id="115" name="Рисунок 11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598875" y="1772032"/>
            <a:ext cx="718379" cy="1250246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49876" y="5655866"/>
            <a:ext cx="1211464" cy="92354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450387" y="5832071"/>
            <a:ext cx="1211464" cy="92354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721413" y="5998173"/>
            <a:ext cx="1211464" cy="92354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37541" y="5531410"/>
            <a:ext cx="719806" cy="125272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502350" y="5642447"/>
            <a:ext cx="719806" cy="125272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616421" y="5723621"/>
            <a:ext cx="719806" cy="125272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7253530" y="1661785"/>
            <a:ext cx="710919" cy="125272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334262" y="3594603"/>
            <a:ext cx="688703" cy="125272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369219" y="5600404"/>
            <a:ext cx="688703" cy="1252728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616280" y="2060848"/>
            <a:ext cx="1045256" cy="470753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0254427" y="1839080"/>
            <a:ext cx="1191788" cy="2754200"/>
          </a:xfrm>
          <a:prstGeom prst="rect">
            <a:avLst/>
          </a:prstGeom>
        </p:spPr>
      </p:pic>
      <p:cxnSp>
        <p:nvCxnSpPr>
          <p:cNvPr id="11" name="Прямая со стрелкой 10"/>
          <p:cNvCxnSpPr>
            <a:stCxn id="111" idx="3"/>
          </p:cNvCxnSpPr>
          <p:nvPr/>
        </p:nvCxnSpPr>
        <p:spPr>
          <a:xfrm flipV="1">
            <a:off x="2155144" y="2132856"/>
            <a:ext cx="1107864" cy="221569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>
            <a:stCxn id="111" idx="3"/>
          </p:cNvCxnSpPr>
          <p:nvPr/>
        </p:nvCxnSpPr>
        <p:spPr>
          <a:xfrm>
            <a:off x="2155144" y="4348555"/>
            <a:ext cx="891840" cy="165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>
            <a:stCxn id="111" idx="3"/>
          </p:cNvCxnSpPr>
          <p:nvPr/>
        </p:nvCxnSpPr>
        <p:spPr>
          <a:xfrm>
            <a:off x="2155144" y="4348555"/>
            <a:ext cx="1107864" cy="196076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7896200" y="836712"/>
            <a:ext cx="261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«усреднение» всех ответов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9696400" y="4758243"/>
            <a:ext cx="261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Новый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эмбединг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1" grpId="0"/>
      <p:bldP spid="72" grpId="0"/>
      <p:bldP spid="73" grpId="0"/>
      <p:bldP spid="77" grpId="0"/>
      <p:bldP spid="82" grpId="0"/>
      <p:bldP spid="85" grpId="0"/>
      <p:bldP spid="86" grpId="0"/>
      <p:bldP spid="87" grpId="0"/>
      <p:bldP spid="91" grpId="0"/>
      <p:bldP spid="96" grpId="0"/>
      <p:bldP spid="98" grpId="0"/>
      <p:bldP spid="99" grpId="0"/>
      <p:bldP spid="100" grpId="0"/>
      <p:bldP spid="101" grpId="0"/>
      <p:bldP spid="105" grpId="0"/>
      <p:bldP spid="108" grpId="0"/>
      <p:bldP spid="110" grpId="0"/>
      <p:bldP spid="111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работает (?)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2090" y="6396335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7444C9-9CD2-4A7C-BB13-B1A717DA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196752"/>
            <a:ext cx="4320480" cy="21835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3B2AAC-3048-43B6-B1BF-44AC1580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268760"/>
            <a:ext cx="4464496" cy="21821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FAA6EB-27F2-4CFD-8698-BEA4FBC69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3" t="6047" r="1835"/>
          <a:stretch/>
        </p:blipFill>
        <p:spPr>
          <a:xfrm>
            <a:off x="4007768" y="3645024"/>
            <a:ext cx="4094373" cy="20317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32FCF0-E451-4DEA-9644-16F875DD3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3" t="6902" b="6902"/>
          <a:stretch/>
        </p:blipFill>
        <p:spPr>
          <a:xfrm>
            <a:off x="119336" y="3645024"/>
            <a:ext cx="3862532" cy="20447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A44DD8-1311-4B69-995E-13B5D6EE0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2693" y="3717032"/>
            <a:ext cx="3979307" cy="2076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C420BD-6CF5-4666-B81D-74CEFE3B5FC7}"/>
              </a:ext>
            </a:extLst>
          </p:cNvPr>
          <p:cNvSpPr txBox="1"/>
          <p:nvPr/>
        </p:nvSpPr>
        <p:spPr>
          <a:xfrm>
            <a:off x="2811219" y="5927572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9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1919536" y="-124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300667" y="936563"/>
            <a:ext cx="11908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1x1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</a:t>
            </a:r>
            <a:endParaRPr lang="ru-RU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RNN,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Bi-Directional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state, forget gate, input gate, output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(более модные вектора для слов)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62B531-4641-B32E-7A10-9232FE69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5568673"/>
            <a:ext cx="757119" cy="10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как это на самом деле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7728" y="6165304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https://arxiv.org/pdf/2004.10102.pdf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AutoShape 2" descr="https://miro.medium.com/v2/resize:fit:700/0*s_TXwVmpg0ZJdMT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124744"/>
            <a:ext cx="7865082" cy="2664296"/>
          </a:xfrm>
          <a:prstGeom prst="rect">
            <a:avLst/>
          </a:prstGeom>
        </p:spPr>
      </p:pic>
      <p:sp>
        <p:nvSpPr>
          <p:cNvPr id="4" name="AutoShape 4" descr="https://miro.medium.com/v2/resize:fit:700/0*8-9MhCHOU5low2Z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592" y="4293096"/>
            <a:ext cx="7882838" cy="17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0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8671A6-6739-4FAD-8910-71B799CD6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109A6-029A-451B-9061-4F423DEED4C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EFE52-6210-452F-9D43-E7A7171511A2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8BE64-2AC3-4B15-9457-2CD4793669D8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E1E142E-10E7-4106-8E00-6F71C60A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11656" r="5466"/>
          <a:stretch/>
        </p:blipFill>
        <p:spPr bwMode="auto">
          <a:xfrm>
            <a:off x="5167184" y="1856528"/>
            <a:ext cx="6524434" cy="38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Скругленный прямоугольник 30">
            <a:extLst>
              <a:ext uri="{FF2B5EF4-FFF2-40B4-BE49-F238E27FC236}">
                <a16:creationId xmlns:a16="http://schemas.microsoft.com/office/drawing/2014/main" id="{943C7DBA-A417-4898-8730-EDC755461508}"/>
              </a:ext>
            </a:extLst>
          </p:cNvPr>
          <p:cNvSpPr/>
          <p:nvPr/>
        </p:nvSpPr>
        <p:spPr>
          <a:xfrm>
            <a:off x="149752" y="2538480"/>
            <a:ext cx="1620086" cy="269072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30">
            <a:extLst>
              <a:ext uri="{FF2B5EF4-FFF2-40B4-BE49-F238E27FC236}">
                <a16:creationId xmlns:a16="http://schemas.microsoft.com/office/drawing/2014/main" id="{57C1343B-0299-4ED0-BBEB-7A5A1DB0546A}"/>
              </a:ext>
            </a:extLst>
          </p:cNvPr>
          <p:cNvSpPr/>
          <p:nvPr/>
        </p:nvSpPr>
        <p:spPr>
          <a:xfrm>
            <a:off x="1813171" y="4212920"/>
            <a:ext cx="2914677" cy="101566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E6029BB8-C381-43B4-A450-6916374252CA}"/>
              </a:ext>
            </a:extLst>
          </p:cNvPr>
          <p:cNvSpPr/>
          <p:nvPr/>
        </p:nvSpPr>
        <p:spPr>
          <a:xfrm>
            <a:off x="1869334" y="2721422"/>
            <a:ext cx="2914677" cy="1324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760AC-D824-4590-86AB-4138D8903422}"/>
              </a:ext>
            </a:extLst>
          </p:cNvPr>
          <p:cNvSpPr txBox="1"/>
          <p:nvPr/>
        </p:nvSpPr>
        <p:spPr>
          <a:xfrm>
            <a:off x="3498750" y="5779858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D2F2DE-E653-436E-8436-8147352B6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1455FA-CF08-4B7B-9AC2-8D035B603729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174CE-75C4-4F4F-96F8-460B452DB0E8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6F605-C78B-4E13-BB34-E231CE000DD6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5673171" y="1817415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Attention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08D6C9D-E516-4859-9EF9-26411ADFF5C1}"/>
              </a:ext>
            </a:extLst>
          </p:cNvPr>
          <p:cNvSpPr/>
          <p:nvPr/>
        </p:nvSpPr>
        <p:spPr>
          <a:xfrm>
            <a:off x="5963429" y="2601344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C3F45D-29DC-4D27-B6FA-EAD77E8C0E9F}"/>
              </a:ext>
            </a:extLst>
          </p:cNvPr>
          <p:cNvSpPr/>
          <p:nvPr/>
        </p:nvSpPr>
        <p:spPr>
          <a:xfrm>
            <a:off x="4460040" y="2620982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/>
              <p:nvPr/>
            </p:nvSpPr>
            <p:spPr>
              <a:xfrm>
                <a:off x="5594228" y="3852832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228" y="3852832"/>
                <a:ext cx="61907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/>
              <p:nvPr/>
            </p:nvSpPr>
            <p:spPr>
              <a:xfrm>
                <a:off x="7595938" y="3836443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938" y="3836443"/>
                <a:ext cx="633507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/>
              <p:nvPr/>
            </p:nvSpPr>
            <p:spPr>
              <a:xfrm>
                <a:off x="9712593" y="3789762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593" y="3789762"/>
                <a:ext cx="63350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011" y="3330177"/>
            <a:ext cx="1692001" cy="16916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646" y="3505318"/>
            <a:ext cx="972001" cy="16916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7323" y="3658382"/>
            <a:ext cx="1691640" cy="97158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539" y="3342687"/>
            <a:ext cx="1692001" cy="1691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5375920" y="5589240"/>
            <a:ext cx="6176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будущее смотреть не хорошо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29" grpId="0"/>
      <p:bldP spid="34" grpId="0"/>
      <p:bldP spid="35" grpId="0"/>
      <p:bldP spid="36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/>
              <p:nvPr/>
            </p:nvSpPr>
            <p:spPr>
              <a:xfrm>
                <a:off x="3143672" y="1868163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1868163"/>
                <a:ext cx="5328592" cy="630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/>
              <p:nvPr/>
            </p:nvSpPr>
            <p:spPr>
              <a:xfrm>
                <a:off x="3287688" y="2348880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348880"/>
                <a:ext cx="5328592" cy="630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D0AAC-AAED-4B52-939D-01803CD0E8E8}"/>
              </a:ext>
            </a:extLst>
          </p:cNvPr>
          <p:cNvSpPr txBox="1"/>
          <p:nvPr/>
        </p:nvSpPr>
        <p:spPr>
          <a:xfrm>
            <a:off x="5283360" y="1040601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Positional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840" y="3429000"/>
            <a:ext cx="5667929" cy="27290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122" y="1040601"/>
            <a:ext cx="3215680" cy="22450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095969" y="3089867"/>
            <a:ext cx="4208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https://www.tensorflow.org/text/tutorials/transformer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575720" y="6093296"/>
            <a:ext cx="7913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https://erdem.pl/2021/05/understanding-positional-encoding-in-transformers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10128448" y="3717032"/>
            <a:ext cx="216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разных местах предложения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должен иметь разное значение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  <p:bldP spid="5" grpId="0"/>
      <p:bldP spid="6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/>
              <p:nvPr/>
            </p:nvSpPr>
            <p:spPr>
              <a:xfrm>
                <a:off x="5015880" y="1412776"/>
                <a:ext cx="6061174" cy="271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‘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Классическая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архитектура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ru-RU" sz="28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Attention heads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𝑘𝑒𝑦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412776"/>
                <a:ext cx="6061174" cy="2711640"/>
              </a:xfrm>
              <a:prstGeom prst="rect">
                <a:avLst/>
              </a:prstGeom>
              <a:blipFill>
                <a:blip r:embed="rId5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5694666" y="4513011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млн. параметров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40B4D-3F23-494C-8B05-F9E42C5885E5}"/>
              </a:ext>
            </a:extLst>
          </p:cNvPr>
          <p:cNvSpPr txBox="1"/>
          <p:nvPr/>
        </p:nvSpPr>
        <p:spPr>
          <a:xfrm>
            <a:off x="3952211" y="5038135"/>
            <a:ext cx="6530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Translate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2999656" y="6412562"/>
            <a:ext cx="6570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https://jalammar.github.io/illustrated-transformer/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3FCE39-4673-4812-8395-D37C6187B4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51" y="1439191"/>
            <a:ext cx="8200530" cy="4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2279576" y="69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9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431704" y="1052736"/>
            <a:ext cx="7130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idirectional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ncoder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epresentations from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ransformers</a:t>
            </a: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811" y="0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1666754" y="2708921"/>
            <a:ext cx="1539742" cy="3767350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C8F26-CF54-48C2-8B5F-A7687A59D8FB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900" y="2933730"/>
            <a:ext cx="8439346" cy="34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839416" y="1844824"/>
            <a:ext cx="107567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для Пред-обучения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Маскированная языковая модель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LM)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Процедура маскирования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15%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случайный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ничего не делали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следующего текста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249"/>
          <a:stretch/>
        </p:blipFill>
        <p:spPr>
          <a:xfrm>
            <a:off x="9048328" y="2996952"/>
            <a:ext cx="2884799" cy="2797542"/>
          </a:xfrm>
          <a:prstGeom prst="rect">
            <a:avLst/>
          </a:prstGeom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351584" y="93451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1819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1271464" y="1700808"/>
            <a:ext cx="102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До-обучение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Fine-Tuning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B9AE9A-A8B1-4E10-A841-CD107038A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1054703" y="2755243"/>
            <a:ext cx="5184576" cy="27139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E9251E-61D1-44AE-9140-0C87C60D6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6344837" y="3365114"/>
            <a:ext cx="5542197" cy="2713914"/>
          </a:xfrm>
          <a:prstGeom prst="rect">
            <a:avLst/>
          </a:prstGeom>
        </p:spPr>
      </p:pic>
      <p:pic>
        <p:nvPicPr>
          <p:cNvPr id="17" name="Picture 2" descr="Bert | Muppet Wiki | Fandom">
            <a:extLst>
              <a:ext uri="{FF2B5EF4-FFF2-40B4-BE49-F238E27FC236}">
                <a16:creationId xmlns:a16="http://schemas.microsoft.com/office/drawing/2014/main" id="{3EF2F81C-CD97-4B59-93F5-D6A3805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351584" y="93451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995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/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𝒃𝒂𝒔𝒆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=12, H = 768, A = 12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110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𝒍𝒂𝒓𝒈𝒆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=24, H = 1024, A = 16</a:t>
                </a:r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340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blipFill>
                <a:blip r:embed="rId4"/>
                <a:stretch>
                  <a:fillRect l="-192" t="-3042" b="-7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E26F08-CE04-478B-9289-5444957974E8}"/>
              </a:ext>
            </a:extLst>
          </p:cNvPr>
          <p:cNvSpPr txBox="1"/>
          <p:nvPr/>
        </p:nvSpPr>
        <p:spPr>
          <a:xfrm>
            <a:off x="3979600" y="4101187"/>
            <a:ext cx="6136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L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Layers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H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размерность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(attention weights)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A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heads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0100A-38BE-4B3C-85AF-5D5B1F4C61A6}"/>
              </a:ext>
            </a:extLst>
          </p:cNvPr>
          <p:cNvSpPr txBox="1"/>
          <p:nvPr/>
        </p:nvSpPr>
        <p:spPr>
          <a:xfrm>
            <a:off x="3710360" y="5483761"/>
            <a:ext cx="667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https://github.com/google-research/bert</a:t>
            </a:r>
          </a:p>
        </p:txBody>
      </p:sp>
      <p:pic>
        <p:nvPicPr>
          <p:cNvPr id="19" name="Picture 2" descr="Bert | Muppet Wiki | Fandom">
            <a:extLst>
              <a:ext uri="{FF2B5EF4-FFF2-40B4-BE49-F238E27FC236}">
                <a16:creationId xmlns:a16="http://schemas.microsoft.com/office/drawing/2014/main" id="{9075F3B8-24EA-4A77-AA65-5A861454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351584" y="93451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73486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2351584" y="934516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pic>
        <p:nvPicPr>
          <p:cNvPr id="1026" name="Picture 2" descr="https://jalammar.github.io/images/distilBERT/bert-model-calssification-output-vector-cl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503"/>
            <a:ext cx="8325346" cy="50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95600" y="6299056"/>
            <a:ext cx="820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https://jalammar.github.io/a-visual-guide-to-using-bert-for-the-first-time/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0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enerative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raining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94373" y="2655328"/>
            <a:ext cx="1539742" cy="3695343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AC3DB-2EC3-4C87-A495-8233E62EBDF0}"/>
              </a:ext>
            </a:extLst>
          </p:cNvPr>
          <p:cNvSpPr txBox="1"/>
          <p:nvPr/>
        </p:nvSpPr>
        <p:spPr>
          <a:xfrm>
            <a:off x="3935760" y="6402524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https://openai.com/blog/better-language-models/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A480E-FF3F-4C4F-9BE6-DD38A2673680}"/>
              </a:ext>
            </a:extLst>
          </p:cNvPr>
          <p:cNvSpPr txBox="1"/>
          <p:nvPr/>
        </p:nvSpPr>
        <p:spPr>
          <a:xfrm>
            <a:off x="4007768" y="5973319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https://openai.com/blog/language-unsupervised/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E550-CA41-443C-87D7-3D35889506A4}"/>
              </a:ext>
            </a:extLst>
          </p:cNvPr>
          <p:cNvSpPr txBox="1"/>
          <p:nvPr/>
        </p:nvSpPr>
        <p:spPr>
          <a:xfrm>
            <a:off x="3647728" y="2786244"/>
            <a:ext cx="7710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‘…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 предсказывает следующее слово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…’</a:t>
            </a:r>
          </a:p>
        </p:txBody>
      </p:sp>
      <p:graphicFrame>
        <p:nvGraphicFramePr>
          <p:cNvPr id="16" name="Таблица 23">
            <a:extLst>
              <a:ext uri="{FF2B5EF4-FFF2-40B4-BE49-F238E27FC236}">
                <a16:creationId xmlns:a16="http://schemas.microsoft.com/office/drawing/2014/main" id="{A643B3F0-2B88-48A9-B9B8-4784741663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60542" y="3670925"/>
          <a:ext cx="804011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0491">
                  <a:extLst>
                    <a:ext uri="{9D8B030D-6E8A-4147-A177-3AD203B41FA5}">
                      <a16:colId xmlns:a16="http://schemas.microsoft.com/office/drawing/2014/main" val="3551823334"/>
                    </a:ext>
                  </a:extLst>
                </a:gridCol>
                <a:gridCol w="1134151">
                  <a:extLst>
                    <a:ext uri="{9D8B030D-6E8A-4147-A177-3AD203B41FA5}">
                      <a16:colId xmlns:a16="http://schemas.microsoft.com/office/drawing/2014/main" val="1185281271"/>
                    </a:ext>
                  </a:extLst>
                </a:gridCol>
                <a:gridCol w="2124576">
                  <a:extLst>
                    <a:ext uri="{9D8B030D-6E8A-4147-A177-3AD203B41FA5}">
                      <a16:colId xmlns:a16="http://schemas.microsoft.com/office/drawing/2014/main" val="2866454609"/>
                    </a:ext>
                  </a:extLst>
                </a:gridCol>
                <a:gridCol w="2031633">
                  <a:extLst>
                    <a:ext uri="{9D8B030D-6E8A-4147-A177-3AD203B41FA5}">
                      <a16:colId xmlns:a16="http://schemas.microsoft.com/office/drawing/2014/main" val="3107037001"/>
                    </a:ext>
                  </a:extLst>
                </a:gridCol>
                <a:gridCol w="2069263">
                  <a:extLst>
                    <a:ext uri="{9D8B030D-6E8A-4147-A177-3AD203B41FA5}">
                      <a16:colId xmlns:a16="http://schemas.microsoft.com/office/drawing/2014/main" val="86807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Год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Млрд</a:t>
                      </a:r>
                      <a:r>
                        <a:rPr lang="ru-RU" b="1" baseline="0" dirty="0"/>
                        <a:t> Параметров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Контекст</a:t>
                      </a:r>
                      <a:r>
                        <a:rPr lang="en-US" dirty="0"/>
                        <a:t>, </a:t>
                      </a:r>
                      <a:r>
                        <a:rPr lang="ru-RU" dirty="0" err="1"/>
                        <a:t>Токены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данных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Гб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0.345/0.762/1.542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1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04547"/>
                  </a:ext>
                </a:extLst>
              </a:tr>
            </a:tbl>
          </a:graphicData>
        </a:graphic>
      </p:graphicFrame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8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2011710" y="6206723"/>
            <a:ext cx="1156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https://jalammar.github.io/how-gpt3-works-visualizations-animations/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jalammar.github.io/images/gpt3/05-gpt3-generate-output-context-window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8489"/>
            <a:ext cx="5797302" cy="30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460119"/>
            <a:ext cx="5781570" cy="3055628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8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2783632" y="1196752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765C1-6035-4011-9BBD-B95CCD9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6491"/>
          <a:stretch/>
        </p:blipFill>
        <p:spPr>
          <a:xfrm>
            <a:off x="3133226" y="1791359"/>
            <a:ext cx="6851625" cy="4248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3146620" y="6275113"/>
            <a:ext cx="613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https://jalammar.github.io/illustrated-bert/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252486" y="2166714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EFB97-F7FB-43F7-9A57-02608178B8FE}"/>
              </a:ext>
            </a:extLst>
          </p:cNvPr>
          <p:cNvSpPr txBox="1"/>
          <p:nvPr/>
        </p:nvSpPr>
        <p:spPr>
          <a:xfrm>
            <a:off x="479376" y="2891500"/>
            <a:ext cx="2808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Логическое следствие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D4F6D-AA2A-4539-ABA6-66F511CC4CD4}"/>
              </a:ext>
            </a:extLst>
          </p:cNvPr>
          <p:cNvSpPr txBox="1"/>
          <p:nvPr/>
        </p:nvSpPr>
        <p:spPr>
          <a:xfrm>
            <a:off x="479376" y="3792357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Сходство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7ECF4-B692-4EA8-98A4-75B41A90CBBD}"/>
              </a:ext>
            </a:extLst>
          </p:cNvPr>
          <p:cNvSpPr txBox="1"/>
          <p:nvPr/>
        </p:nvSpPr>
        <p:spPr>
          <a:xfrm>
            <a:off x="243055" y="5223598"/>
            <a:ext cx="2817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Множественный выбор</a:t>
            </a: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 нам с этим поиграть?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Hugging Face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6209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https://huggingface.co/models?sort=downloads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D696F1-F8AA-4E0B-97A4-3EAD391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16" y="1791066"/>
            <a:ext cx="5535007" cy="3995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3" y="1738122"/>
            <a:ext cx="5491279" cy="40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0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философии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0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3455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простыми словами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3552" y="980728"/>
            <a:ext cx="80283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15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352" y="2492896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x</a:t>
            </a:r>
            <a:endParaRPr lang="ru-RU" sz="5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5360" y="3861048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f</a:t>
            </a:r>
            <a:endParaRPr lang="ru-RU" sz="5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344" y="5445224"/>
            <a:ext cx="86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</a:t>
            </a:r>
            <a:endParaRPr lang="ru-RU" sz="5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1127448" y="2780928"/>
            <a:ext cx="1914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Токены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983432" y="3717032"/>
            <a:ext cx="8064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Матрицы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эмбедингов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которые взаимодействуют с матрицами внимания, которые потом ещё в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полносвязные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слои попадают (и так много раз)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983432" y="5733256"/>
            <a:ext cx="6333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 вероятности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токенов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0102F-CC93-481F-9762-B50BB70634E3}"/>
              </a:ext>
            </a:extLst>
          </p:cNvPr>
          <p:cNvSpPr txBox="1"/>
          <p:nvPr/>
        </p:nvSpPr>
        <p:spPr>
          <a:xfrm>
            <a:off x="1847529" y="5487615"/>
            <a:ext cx="873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(2020).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6EEA2-4403-4B81-9217-D4F74A52458E}"/>
              </a:ext>
            </a:extLst>
          </p:cNvPr>
          <p:cNvSpPr txBox="1"/>
          <p:nvPr/>
        </p:nvSpPr>
        <p:spPr>
          <a:xfrm>
            <a:off x="3575720" y="6304087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https://arxiv.org/abs/2010.11929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6199-2D5B-4523-88E4-D074DBCE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1" y="1594939"/>
            <a:ext cx="7591189" cy="37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1386543"/>
          </a:xfrm>
        </p:spPr>
        <p:txBody>
          <a:bodyPr>
            <a:normAutofit fontScale="90000"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слои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слои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0497814-22EE-4AF5-B636-01F51B2C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63" y="3827425"/>
            <a:ext cx="4827288" cy="223816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4A59BFB-59FF-4C43-B97C-1043632B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573" y="3612391"/>
            <a:ext cx="2131685" cy="298349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FDB64AA-82FD-493C-B4DC-2493C88B2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822" y="2205549"/>
            <a:ext cx="2554790" cy="15257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52" y="2492896"/>
            <a:ext cx="4680520" cy="10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02" y="980728"/>
            <a:ext cx="6705619" cy="37478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423" y="3429000"/>
            <a:ext cx="5229766" cy="229713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503712" y="6299056"/>
            <a:ext cx="40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https://huggingface.co/blog/optimize-llm</a:t>
            </a:r>
          </a:p>
        </p:txBody>
      </p:sp>
    </p:spTree>
    <p:extLst>
      <p:ext uri="{BB962C8B-B14F-4D97-AF65-F5344CB8AC3E}">
        <p14:creationId xmlns:p14="http://schemas.microsoft.com/office/powerpoint/2010/main" val="5766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Copilot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411B9-65FA-47D1-A6EE-C00596DEDEE5}"/>
              </a:ext>
            </a:extLst>
          </p:cNvPr>
          <p:cNvSpPr txBox="1"/>
          <p:nvPr/>
        </p:nvSpPr>
        <p:spPr>
          <a:xfrm>
            <a:off x="2567608" y="6402524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https://devsday.ru/blog/details/49410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38" name="Picture 2" descr="pokemonGithub">
            <a:extLst>
              <a:ext uri="{FF2B5EF4-FFF2-40B4-BE49-F238E27FC236}">
                <a16:creationId xmlns:a16="http://schemas.microsoft.com/office/drawing/2014/main" id="{269ABF9E-9D00-40D3-B383-1B0093D7AA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73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ictactoe">
            <a:extLst>
              <a:ext uri="{FF2B5EF4-FFF2-40B4-BE49-F238E27FC236}">
                <a16:creationId xmlns:a16="http://schemas.microsoft.com/office/drawing/2014/main" id="{755FE834-C761-43CF-BC52-B73FB0AC92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82" y="1919917"/>
            <a:ext cx="5843482" cy="36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81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864096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Yet Another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Абстракции?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8DA2E8-0A6A-9000-6AED-32DB93A2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916730"/>
            <a:ext cx="2532286" cy="58407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C9284C-D2BE-2BAF-D71F-569948B0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180565"/>
            <a:ext cx="3937838" cy="53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0"/>
            <a:ext cx="964907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обычно нужно было учиться еще вчера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BCE16E-812D-AC70-8FB1-ED1A9F9E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540" y="1791066"/>
            <a:ext cx="6096000" cy="24271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E54A1-5A19-AC90-334D-78E7B630D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82" y="963327"/>
            <a:ext cx="3703182" cy="52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8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66B04-26D5-44DA-96A1-C5984C539ECC}"/>
              </a:ext>
            </a:extLst>
          </p:cNvPr>
          <p:cNvSpPr txBox="1"/>
          <p:nvPr/>
        </p:nvSpPr>
        <p:spPr>
          <a:xfrm>
            <a:off x="407368" y="1268760"/>
            <a:ext cx="11305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Byte-Pair Encoding 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Key, Query, Value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Multi-Head attention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Transformers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Encoder-Decoder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(оригинал для перевода)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Masked Attention, Positional Encoding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(пропускаем данные через Внимание)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(«просто» генерируем текст)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Семейство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Токенизацию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057" y="1916832"/>
            <a:ext cx="2909482" cy="436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988840"/>
            <a:ext cx="5396066" cy="431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7248128" y="6165304"/>
            <a:ext cx="4969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1199456" y="1052736"/>
            <a:ext cx="396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 слово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Смысл в каждом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токене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Очень большой словарь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6672064" y="1052736"/>
            <a:ext cx="5328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 буква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«Смысл» в хитром объединении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Словарь небольшой</a:t>
            </a:r>
          </a:p>
        </p:txBody>
      </p:sp>
    </p:spTree>
    <p:extLst>
      <p:ext uri="{BB962C8B-B14F-4D97-AF65-F5344CB8AC3E}">
        <p14:creationId xmlns:p14="http://schemas.microsoft.com/office/powerpoint/2010/main" val="1882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Byte-Pair Encoding (BPE)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8036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https://huggingface.co/docs/transformers/tokenizer_summary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616823" y="1317898"/>
            <a:ext cx="6912768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575720" y="2204864"/>
            <a:ext cx="8424936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23392" y="112474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Словарь (Слов)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785533" y="193518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Алфавит (Букв)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719736" y="3140968"/>
            <a:ext cx="7498848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780928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Самая частая пара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719736" y="4077072"/>
            <a:ext cx="6768752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51384" y="4077072"/>
            <a:ext cx="69127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 нескольких</a:t>
            </a: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итераций</a:t>
            </a:r>
          </a:p>
          <a:p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(до нужного размера словаря)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5879976" y="3140968"/>
            <a:ext cx="381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968208" y="4869160"/>
            <a:ext cx="3647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Зависит от корпусов текстов в обучающей выборке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91544" y="2549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8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919536" y="4462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is All You Need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-2276" r="34990" b="2276"/>
          <a:stretch/>
        </p:blipFill>
        <p:spPr bwMode="auto">
          <a:xfrm>
            <a:off x="8832304" y="908720"/>
            <a:ext cx="11125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498"/>
          <a:stretch/>
        </p:blipFill>
        <p:spPr bwMode="auto">
          <a:xfrm>
            <a:off x="7032104" y="1196752"/>
            <a:ext cx="1808212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4" r="-511"/>
          <a:stretch/>
        </p:blipFill>
        <p:spPr bwMode="auto">
          <a:xfrm>
            <a:off x="10200456" y="1124744"/>
            <a:ext cx="15620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1988840"/>
            <a:ext cx="6107832" cy="34356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111" l="0" r="100000">
                        <a14:foregroundMark x1="37750" y1="58889" x2="41500" y2="89556"/>
                        <a14:foregroundMark x1="41500" y1="89556" x2="41500" y2="89556"/>
                        <a14:foregroundMark x1="30250" y1="83556" x2="36875" y2="85333"/>
                        <a14:foregroundMark x1="29000" y1="83556" x2="32250" y2="84222"/>
                        <a14:foregroundMark x1="63500" y1="82889" x2="63500" y2="82889"/>
                        <a14:foregroundMark x1="61625" y1="82444" x2="60000" y2="82667"/>
                        <a14:foregroundMark x1="64625" y1="82000" x2="63250" y2="82222"/>
                        <a14:backgroundMark x1="29125" y1="24667" x2="26875" y2="80444"/>
                        <a14:backgroundMark x1="49375" y1="28000" x2="51125" y2="60000"/>
                        <a14:backgroundMark x1="47000" y1="48444" x2="45000" y2="69778"/>
                        <a14:backgroundMark x1="33250" y1="44222" x2="37375" y2="40667"/>
                        <a14:backgroundMark x1="50125" y1="19333" x2="50250" y2="24000"/>
                        <a14:backgroundMark x1="30000" y1="25111" x2="30000" y2="28000"/>
                        <a14:backgroundMark x1="30000" y1="28000" x2="30000" y2="28000"/>
                        <a14:backgroundMark x1="65875" y1="25111" x2="65625" y2="81111"/>
                        <a14:backgroundMark x1="65625" y1="81111" x2="65625" y2="81111"/>
                        <a14:backgroundMark x1="50875" y1="64222" x2="50750" y2="72889"/>
                        <a14:backgroundMark x1="44500" y1="71111" x2="45500" y2="69556"/>
                        <a14:backgroundMark x1="37750" y1="40889" x2="39250" y2="39333"/>
                        <a14:backgroundMark x1="30125" y1="24000" x2="30375" y2="24667"/>
                        <a14:backgroundMark x1="30375" y1="24667" x2="30375" y2="24667"/>
                        <a14:backgroundMark x1="43750" y1="71556" x2="44250" y2="70000"/>
                        <a14:backgroundMark x1="57250" y1="42667" x2="56750" y2="42222"/>
                        <a14:backgroundMark x1="33000" y1="82000" x2="32750" y2="82000"/>
                        <a14:backgroundMark x1="29000" y1="72667" x2="29500" y2="80667"/>
                        <a14:backgroundMark x1="27750" y1="81333" x2="28250" y2="85556"/>
                        <a14:backgroundMark x1="31125" y1="86667" x2="31250" y2="87556"/>
                        <a14:backgroundMark x1="64250" y1="79778" x2="62375" y2="79778"/>
                        <a14:backgroundMark x1="65875" y1="82889" x2="63875" y2="85111"/>
                        <a14:backgroundMark x1="69000" y1="34444" x2="69000" y2="40000"/>
                        <a14:backgroundMark x1="68875" y1="40222" x2="68875" y2="40222"/>
                        <a14:backgroundMark x1="68625" y1="40222" x2="68375" y2="39778"/>
                        <a14:backgroundMark x1="64000" y1="25556" x2="64000" y2="25556"/>
                        <a14:backgroundMark x1="50875" y1="21778" x2="50875" y2="21778"/>
                        <a14:backgroundMark x1="48625" y1="22444" x2="48625" y2="2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112" y="3933056"/>
            <a:ext cx="4380970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Выравнивание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D8C67-79A4-4568-B714-354C7F20A09D}"/>
              </a:ext>
            </a:extLst>
          </p:cNvPr>
          <p:cNvSpPr txBox="1"/>
          <p:nvPr/>
        </p:nvSpPr>
        <p:spPr>
          <a:xfrm>
            <a:off x="1631504" y="211423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Boiling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02D0A-3F76-45F7-A495-CB8CADA88706}"/>
              </a:ext>
            </a:extLst>
          </p:cNvPr>
          <p:cNvSpPr txBox="1"/>
          <p:nvPr/>
        </p:nvSpPr>
        <p:spPr>
          <a:xfrm>
            <a:off x="2817982" y="3672729"/>
            <a:ext cx="233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Кипяток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98D17-EC7D-4BE1-8179-901B5708CB2B}"/>
              </a:ext>
            </a:extLst>
          </p:cNvPr>
          <p:cNvSpPr txBox="1"/>
          <p:nvPr/>
        </p:nvSpPr>
        <p:spPr>
          <a:xfrm>
            <a:off x="3652866" y="2114230"/>
            <a:ext cx="15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AA42E-CE52-4CB2-AF0E-10A8AAC24A46}"/>
              </a:ext>
            </a:extLst>
          </p:cNvPr>
          <p:cNvSpPr txBox="1"/>
          <p:nvPr/>
        </p:nvSpPr>
        <p:spPr>
          <a:xfrm>
            <a:off x="5368447" y="2150764"/>
            <a:ext cx="74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94D4C-E255-4A74-8BB6-47A15BF6FCEF}"/>
              </a:ext>
            </a:extLst>
          </p:cNvPr>
          <p:cNvSpPr txBox="1"/>
          <p:nvPr/>
        </p:nvSpPr>
        <p:spPr>
          <a:xfrm>
            <a:off x="6457527" y="2082265"/>
            <a:ext cx="128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167A2-704B-4104-A55D-B81AC2A57A7C}"/>
              </a:ext>
            </a:extLst>
          </p:cNvPr>
          <p:cNvSpPr txBox="1"/>
          <p:nvPr/>
        </p:nvSpPr>
        <p:spPr>
          <a:xfrm>
            <a:off x="8083384" y="2114229"/>
            <a:ext cx="125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hot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9961C-39A4-4841-9276-3030317117A4}"/>
              </a:ext>
            </a:extLst>
          </p:cNvPr>
          <p:cNvSpPr txBox="1"/>
          <p:nvPr/>
        </p:nvSpPr>
        <p:spPr>
          <a:xfrm>
            <a:off x="6238662" y="3672729"/>
            <a:ext cx="17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очень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E00EB-51D1-4370-9914-BFE14D8040C7}"/>
              </a:ext>
            </a:extLst>
          </p:cNvPr>
          <p:cNvSpPr txBox="1"/>
          <p:nvPr/>
        </p:nvSpPr>
        <p:spPr>
          <a:xfrm>
            <a:off x="8083384" y="3672729"/>
            <a:ext cx="224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горячий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8C5F927-4712-437E-B59A-A8797BA468C7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8710495" y="2760560"/>
            <a:ext cx="497887" cy="9121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E42C45A-E84A-45EF-ACEE-640B5441EEB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7098566" y="2728596"/>
            <a:ext cx="0" cy="94413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1B72506-4E5B-43BF-8430-F116353D041C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2675620" y="2760562"/>
            <a:ext cx="1310378" cy="9121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A04CE9-488A-412C-96A9-89AB9981E5D7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3985998" y="2760561"/>
            <a:ext cx="417442" cy="912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734347E-757D-4339-ADB9-E66A588206B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41098" y="2797095"/>
            <a:ext cx="0" cy="207206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87F9-5B26-4BDC-B114-7347F6B2969A}"/>
              </a:ext>
            </a:extLst>
          </p:cNvPr>
          <p:cNvSpPr txBox="1"/>
          <p:nvPr/>
        </p:nvSpPr>
        <p:spPr>
          <a:xfrm>
            <a:off x="5279866" y="4845428"/>
            <a:ext cx="95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6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8" grpId="0"/>
      <p:bldP spid="28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10932</TotalTime>
  <Words>1267</Words>
  <Application>Microsoft Office PowerPoint</Application>
  <PresentationFormat>Широкоэкранный</PresentationFormat>
  <Paragraphs>541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Comic Sans MS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Про Токенизацию</vt:lpstr>
      <vt:lpstr>Byte-Pair Encoding (BPE)</vt:lpstr>
      <vt:lpstr>Содержание</vt:lpstr>
      <vt:lpstr>Attention is All You Need</vt:lpstr>
      <vt:lpstr>Презентация PowerPoint</vt:lpstr>
      <vt:lpstr>Ранее</vt:lpstr>
      <vt:lpstr>Попытки «познакомить» декодер со всем энкодером</vt:lpstr>
      <vt:lpstr>Alignment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Transformer Encoder</vt:lpstr>
      <vt:lpstr>Transformer Encoder</vt:lpstr>
      <vt:lpstr>Transformer Encoder</vt:lpstr>
      <vt:lpstr>Transformer Encoder</vt:lpstr>
      <vt:lpstr>Transformer Encoder</vt:lpstr>
      <vt:lpstr>Содержание</vt:lpstr>
      <vt:lpstr>Transformer Decoder</vt:lpstr>
      <vt:lpstr>Transformer Decoder</vt:lpstr>
      <vt:lpstr>Transformer Decoder</vt:lpstr>
      <vt:lpstr>Содержание</vt:lpstr>
      <vt:lpstr>Hugging Face</vt:lpstr>
      <vt:lpstr>Содержание</vt:lpstr>
      <vt:lpstr>Трансформер простыми словами</vt:lpstr>
      <vt:lpstr>Не только NLP</vt:lpstr>
      <vt:lpstr>Трансформеры vs  Полносвязные слои vs  Свертки /Рекуррентные слои </vt:lpstr>
      <vt:lpstr>Презентация PowerPoint</vt:lpstr>
      <vt:lpstr>Copilot</vt:lpstr>
      <vt:lpstr>Yet Another Уровень Абстракции?</vt:lpstr>
      <vt:lpstr>Как обычно нужно было учиться еще вчера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413</cp:revision>
  <dcterms:created xsi:type="dcterms:W3CDTF">2019-05-20T04:53:11Z</dcterms:created>
  <dcterms:modified xsi:type="dcterms:W3CDTF">2024-04-17T11:37:11Z</dcterms:modified>
</cp:coreProperties>
</file>